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74" r:id="rId3"/>
    <p:sldId id="261" r:id="rId4"/>
    <p:sldId id="337" r:id="rId5"/>
    <p:sldId id="277" r:id="rId6"/>
    <p:sldId id="331" r:id="rId7"/>
    <p:sldId id="330" r:id="rId8"/>
    <p:sldId id="338" r:id="rId9"/>
    <p:sldId id="336" r:id="rId10"/>
    <p:sldId id="339" r:id="rId11"/>
    <p:sldId id="340" r:id="rId12"/>
    <p:sldId id="342" r:id="rId13"/>
    <p:sldId id="335" r:id="rId14"/>
    <p:sldId id="343" r:id="rId15"/>
    <p:sldId id="344" r:id="rId16"/>
    <p:sldId id="345" r:id="rId17"/>
    <p:sldId id="346" r:id="rId18"/>
    <p:sldId id="288" r:id="rId19"/>
    <p:sldId id="287" r:id="rId20"/>
    <p:sldId id="349" r:id="rId21"/>
    <p:sldId id="352" r:id="rId22"/>
    <p:sldId id="353" r:id="rId23"/>
    <p:sldId id="350" r:id="rId24"/>
    <p:sldId id="351" r:id="rId25"/>
    <p:sldId id="355" r:id="rId26"/>
    <p:sldId id="354" r:id="rId27"/>
    <p:sldId id="303" r:id="rId28"/>
    <p:sldId id="305" r:id="rId29"/>
    <p:sldId id="321" r:id="rId30"/>
    <p:sldId id="272" r:id="rId31"/>
  </p:sldIdLst>
  <p:sldSz cx="12192000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343B"/>
    <a:srgbClr val="E6534B"/>
    <a:srgbClr val="2B2E30"/>
    <a:srgbClr val="EF544D"/>
    <a:srgbClr val="8CE3FB"/>
    <a:srgbClr val="E8E8E6"/>
    <a:srgbClr val="21A3D0"/>
    <a:srgbClr val="E24242"/>
    <a:srgbClr val="34343C"/>
    <a:srgbClr val="4274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DA37D80-6434-44D0-A028-1B22A696006F}" styleName="浅色样式 3 - 强调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67" autoAdjust="0"/>
    <p:restoredTop sz="86358" autoAdjust="0"/>
  </p:normalViewPr>
  <p:slideViewPr>
    <p:cSldViewPr>
      <p:cViewPr varScale="1">
        <p:scale>
          <a:sx n="132" d="100"/>
          <a:sy n="132" d="100"/>
        </p:scale>
        <p:origin x="664" y="1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/>
              <a:t>招聘花费的资源分类</a:t>
            </a:r>
          </a:p>
        </c:rich>
      </c:tx>
      <c:layout>
        <c:manualLayout>
          <c:xMode val="edge"/>
          <c:yMode val="edge"/>
          <c:x val="6.6899130422109548E-3"/>
          <c:y val="1.36605066506230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1067510153859914"/>
          <c:y val="0.1710725684835977"/>
          <c:w val="0.79005969382544894"/>
          <c:h val="0.69473823098948684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人力物力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6-0C70-A044-952E-9A4C5772EAB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0C70-A044-952E-9A4C5772EAB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8-0C70-A044-952E-9A4C5772EAB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0C70-A044-952E-9A4C5772EAB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A-0C70-A044-952E-9A4C5772EAB4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2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/>
                      <a:t>1. </a:t>
                    </a:r>
                    <a:fld id="{80540BB3-0ABF-BD40-A256-A08D7F47332C}" type="CATEGORYNAME">
                      <a:rPr lang="zh-CN" altLang="en-US" smtClean="0"/>
                      <a:pPr>
                        <a:defRPr/>
                      </a:pPr>
                      <a:t>[类别名称]</a:t>
                    </a:fld>
                    <a:endParaRPr lang="en-US" altLang="zh-CN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0C70-A044-952E-9A4C5772EAB4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2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/>
                      <a:t>2. </a:t>
                    </a:r>
                    <a:fld id="{9FAF7A66-1277-C04F-AFFA-D69820E94223}" type="CATEGORYNAME">
                      <a:rPr lang="zh-CN" altLang="en-US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[类别名称]</a:t>
                    </a:fld>
                    <a:endParaRPr lang="en-US" altLang="zh-CN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0C70-A044-952E-9A4C5772EAB4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2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/>
                      <a:t>3. </a:t>
                    </a:r>
                    <a:fld id="{BE8466C1-E382-7642-BB05-3E91BF25721C}" type="CATEGORYNAME">
                      <a:rPr lang="zh-CN" altLang="en-US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[类别名称]</a:t>
                    </a:fld>
                    <a:endParaRPr lang="en-US" altLang="zh-CN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0C70-A044-952E-9A4C5772EAB4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2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/>
                      <a:t>4. </a:t>
                    </a:r>
                    <a:fld id="{65DE49CB-1238-1D43-ACEC-79F6BE60C847}" type="CATEGORYNAME">
                      <a:rPr lang="zh-CN" altLang="en-US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[类别名称]</a:t>
                    </a:fld>
                    <a:endParaRPr lang="en-US" altLang="zh-CN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0C70-A044-952E-9A4C5772EAB4}"/>
                </c:ext>
              </c:extLst>
            </c:dLbl>
            <c:dLbl>
              <c:idx val="4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2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/>
                      <a:t>5. </a:t>
                    </a:r>
                    <a:fld id="{305A42BA-1D2D-B44B-9B40-017F57B9B6DD}" type="CATEGORYNAME">
                      <a:rPr lang="zh-CN" altLang="en-US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[类别名称]</a:t>
                    </a:fld>
                    <a:endParaRPr lang="en-US" altLang="zh-CN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0C70-A044-952E-9A4C5772EAB4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职位描述</c:v>
                </c:pt>
                <c:pt idx="1">
                  <c:v>简历购买</c:v>
                </c:pt>
                <c:pt idx="2">
                  <c:v>打电话约</c:v>
                </c:pt>
                <c:pt idx="3">
                  <c:v>笔试面试</c:v>
                </c:pt>
                <c:pt idx="4">
                  <c:v>分析比较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5</c:v>
                </c:pt>
                <c:pt idx="2">
                  <c:v>3</c:v>
                </c:pt>
                <c:pt idx="3">
                  <c:v>12</c:v>
                </c:pt>
                <c:pt idx="4">
                  <c:v>8.1999999999999993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70-A044-952E-9A4C5772EAB4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80" b="1" i="0" u="none" strike="noStrike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zh-CN" altLang="en-US" dirty="0">
                <a:solidFill>
                  <a:schemeClr val="bg1"/>
                </a:solidFill>
              </a:rPr>
              <a:t>必须由企业来干的事情：</a:t>
            </a:r>
            <a:endParaRPr lang="zh-CN" dirty="0">
              <a:solidFill>
                <a:schemeClr val="bg1"/>
              </a:solidFill>
            </a:endParaRPr>
          </a:p>
        </c:rich>
      </c:tx>
      <c:layout>
        <c:manualLayout>
          <c:xMode val="edge"/>
          <c:yMode val="edge"/>
          <c:x val="6.6899130422109548E-3"/>
          <c:y val="1.3660506650623041E-2"/>
        </c:manualLayout>
      </c:layout>
      <c:overlay val="0"/>
      <c:spPr>
        <a:solidFill>
          <a:srgbClr val="E6534B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80" b="1" i="0" u="none" strike="noStrike" kern="1200" cap="all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11608902921483998"/>
          <c:w val="1"/>
          <c:h val="0.8712775119377052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人力物力</c:v>
                </c:pt>
              </c:strCache>
            </c:strRef>
          </c:tx>
          <c:dPt>
            <c:idx val="0"/>
            <c:bubble3D val="0"/>
            <c:explosion val="36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6-0C70-A044-952E-9A4C5772EAB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0C70-A044-952E-9A4C5772EAB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8-0C70-A044-952E-9A4C5772EAB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0C70-A044-952E-9A4C5772EAB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A-0C70-A044-952E-9A4C5772EAB4}"/>
              </c:ext>
            </c:extLst>
          </c:dPt>
          <c:dLbls>
            <c:dLbl>
              <c:idx val="0"/>
              <c:layout>
                <c:manualLayout>
                  <c:x val="0.13691876283176671"/>
                  <c:y val="-5.6918688075058926E-2"/>
                </c:manualLayout>
              </c:layout>
              <c:spPr>
                <a:solidFill>
                  <a:srgbClr val="E6534B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289797106478097"/>
                      <c:h val="0.1165696567519832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0C70-A044-952E-9A4C5772EAB4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0C70-A044-952E-9A4C5772EAB4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0C70-A044-952E-9A4C5772EAB4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0C70-A044-952E-9A4C5772EAB4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0C70-A044-952E-9A4C5772EAB4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职位描述</c:v>
                </c:pt>
                <c:pt idx="1">
                  <c:v>简历购买</c:v>
                </c:pt>
                <c:pt idx="2">
                  <c:v>打电话约</c:v>
                </c:pt>
                <c:pt idx="3">
                  <c:v>笔试面试</c:v>
                </c:pt>
                <c:pt idx="4">
                  <c:v>分析比较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5</c:v>
                </c:pt>
                <c:pt idx="2">
                  <c:v>3</c:v>
                </c:pt>
                <c:pt idx="3">
                  <c:v>12</c:v>
                </c:pt>
                <c:pt idx="4">
                  <c:v>8.1999999999999993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70-A044-952E-9A4C5772EAB4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E12F9D-2A2C-ED43-BF42-C20A92F12E0F}" type="datetimeFigureOut">
              <a:rPr kumimoji="1" lang="zh-CN" altLang="en-US" smtClean="0"/>
              <a:t>2019/3/19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96D7C5-9F33-F142-81D5-0085A2F773A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88469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6D7C5-9F33-F142-81D5-0085A2F773A9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80601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众筹的概念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6D7C5-9F33-F142-81D5-0085A2F773A9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613801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简历，猎头作弊   去掉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怎么做到比我们的人面试的更好</a:t>
            </a:r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6D7C5-9F33-F142-81D5-0085A2F773A9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20779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视频版权问题</a:t>
            </a:r>
            <a:endParaRPr kumimoji="1" lang="en-US" altLang="zh-CN" dirty="0"/>
          </a:p>
          <a:p>
            <a:r>
              <a:rPr kumimoji="1" lang="zh-CN" altLang="en-US" dirty="0"/>
              <a:t>视频的部分内容太少了。</a:t>
            </a:r>
            <a:endParaRPr kumimoji="1" lang="en-US" altLang="zh-CN" dirty="0"/>
          </a:p>
          <a:p>
            <a:r>
              <a:rPr kumimoji="1" lang="zh-CN" altLang="en-US" dirty="0"/>
              <a:t>面试的肥皂剧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6D7C5-9F33-F142-81D5-0085A2F773A9}" type="slidenum">
              <a:rPr kumimoji="1" lang="zh-CN" altLang="en-US" smtClean="0"/>
              <a:t>17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26497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5D6A08-E241-41B7-B398-3F8CD1455AAD}" type="datetimeFigureOut">
              <a:rPr lang="zh-CN" altLang="en-US"/>
              <a:pPr>
                <a:defRPr/>
              </a:pPr>
              <a:t>2019/3/19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B9B44-660D-488F-B6D6-9622C0F65BA9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E9C07-1670-4035-BB30-7DCF78913434}" type="datetimeFigureOut">
              <a:rPr lang="zh-CN" altLang="en-US"/>
              <a:pPr>
                <a:defRPr/>
              </a:pPr>
              <a:t>2019/3/19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93F524-D204-425F-9631-78AEA5479C20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8A076F-A928-43AA-A2F0-031ABA9CE2BB}" type="datetimeFigureOut">
              <a:rPr lang="zh-CN" altLang="en-US"/>
              <a:pPr>
                <a:defRPr/>
              </a:pPr>
              <a:t>2019/3/19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7CC18-7110-453F-939F-56D9573FB68E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096B3-A604-4A63-860C-1D4523AA4144}" type="datetimeFigureOut">
              <a:rPr lang="zh-CN" altLang="en-US"/>
              <a:pPr>
                <a:defRPr/>
              </a:pPr>
              <a:t>2019/3/19</a:t>
            </a:fld>
            <a:endParaRPr lang="zh-CN" altLang="en-US" dirty="0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21FFF-AAC3-419F-A536-A31FBB040977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34B3EF-454D-4F2D-9251-2866F02ACC59}" type="datetimeFigureOut">
              <a:rPr lang="zh-CN" altLang="en-US"/>
              <a:pPr>
                <a:defRPr/>
              </a:pPr>
              <a:t>2019/3/19</a:t>
            </a:fld>
            <a:endParaRPr lang="zh-CN" altLang="en-US" dirty="0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9EBA18-36D0-42B0-8041-25927C70432A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56D6D-19AC-4435-95C7-531C017C9823}" type="datetimeFigureOut">
              <a:rPr lang="zh-CN" altLang="en-US"/>
              <a:pPr>
                <a:defRPr/>
              </a:pPr>
              <a:t>2019/3/19</a:t>
            </a:fld>
            <a:endParaRPr lang="zh-CN" altLang="en-US" dirty="0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8C8F7-3014-4F11-B5AD-5A742043E31B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1431B-BEFE-4720-B49F-52B476BE4EDA}" type="datetimeFigureOut">
              <a:rPr lang="zh-CN" altLang="en-US"/>
              <a:pPr>
                <a:defRPr/>
              </a:pPr>
              <a:t>2019/3/19</a:t>
            </a:fld>
            <a:endParaRPr lang="zh-CN" altLang="en-US" dirty="0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FD303-CFBC-4819-96DD-ABD33AF91DB8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44C59-7D79-43BD-9174-7B8C71D9CE04}" type="datetimeFigureOut">
              <a:rPr lang="zh-CN" altLang="en-US"/>
              <a:pPr>
                <a:defRPr/>
              </a:pPr>
              <a:t>2019/3/19</a:t>
            </a:fld>
            <a:endParaRPr lang="zh-CN" altLang="en-US" dirty="0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69CEE-9EAE-4498-A456-7EE3F244DB01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4FAF4-8704-4865-9583-3CEB5E0818B4}" type="datetimeFigureOut">
              <a:rPr lang="zh-CN" altLang="en-US"/>
              <a:pPr>
                <a:defRPr/>
              </a:pPr>
              <a:t>2019/3/19</a:t>
            </a:fld>
            <a:endParaRPr lang="zh-CN" altLang="en-US" dirty="0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249EB-ABCC-4C2D-9776-51E8CB708B27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63DD1-73CB-43E0-9CB8-87DD6172FF46}" type="datetimeFigureOut">
              <a:rPr lang="zh-CN" altLang="en-US"/>
              <a:pPr>
                <a:defRPr/>
              </a:pPr>
              <a:t>2019/3/19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1B264-D6D9-4B77-988F-24E66A736B98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E4C76-0008-4D12-B55D-F9300DD9DE69}" type="datetimeFigureOut">
              <a:rPr lang="zh-CN" altLang="en-US"/>
              <a:pPr>
                <a:defRPr/>
              </a:pPr>
              <a:t>2019/3/19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4B2C0-5C84-4B7E-8AAF-262E39B87A3C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造字工房悦黑体验版常规体" pitchFamily="50" charset="-122"/>
              </a:defRPr>
            </a:lvl1pPr>
          </a:lstStyle>
          <a:p>
            <a:pPr>
              <a:defRPr/>
            </a:pPr>
            <a:fld id="{B0B7D8BB-D3E2-4721-9CB5-596701BA2234}" type="datetimeFigureOut">
              <a:rPr lang="zh-CN" altLang="en-US"/>
              <a:pPr>
                <a:defRPr/>
              </a:pPr>
              <a:t>2019/3/19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ea typeface="造字工房悦黑体验版常规体" pitchFamily="50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造字工房悦黑体验版常规体" pitchFamily="50" charset="-122"/>
              </a:defRPr>
            </a:lvl1pPr>
          </a:lstStyle>
          <a:p>
            <a:pPr>
              <a:defRPr/>
            </a:pPr>
            <a:fld id="{C1066F37-D8A3-4539-BBCB-9B14BC63FCFD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造字工房悦黑体验版常规体" pitchFamily="50" charset="-122"/>
          <a:cs typeface="造字工房悦黑体验版常规体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造字工房悦黑体验版常规体"/>
          <a:cs typeface="造字工房悦黑体验版常规体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造字工房悦黑体验版常规体"/>
          <a:cs typeface="造字工房悦黑体验版常规体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造字工房悦黑体验版常规体"/>
          <a:cs typeface="造字工房悦黑体验版常规体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造字工房悦黑体验版常规体"/>
          <a:cs typeface="造字工房悦黑体验版常规体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造字工房悦黑体验版常规体"/>
          <a:cs typeface="造字工房悦黑体验版常规体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造字工房悦黑体验版常规体"/>
          <a:cs typeface="造字工房悦黑体验版常规体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造字工房悦黑体验版常规体"/>
          <a:cs typeface="造字工房悦黑体验版常规体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造字工房悦黑体验版常规体"/>
          <a:cs typeface="造字工房悦黑体验版常规体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造字工房悦黑体验版常规体" pitchFamily="50" charset="-122"/>
          <a:cs typeface="造字工房悦黑体验版常规体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造字工房悦黑体验版常规体" pitchFamily="50" charset="-122"/>
          <a:cs typeface="造字工房悦黑体验版常规体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造字工房悦黑体验版常规体" pitchFamily="50" charset="-122"/>
          <a:cs typeface="造字工房悦黑体验版常规体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造字工房悦黑体验版常规体" pitchFamily="50" charset="-122"/>
          <a:cs typeface="造字工房悦黑体验版常规体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造字工房悦黑体验版常规体" pitchFamily="50" charset="-122"/>
          <a:cs typeface="造字工房悦黑体验版常规体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://www.xinzhaor.com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lanbeikeji.com" TargetMode="External"/><Relationship Id="rId5" Type="http://schemas.openxmlformats.org/officeDocument/2006/relationships/hyperlink" Target="mailto:qianxuechao@lanbeikeji.com" TargetMode="External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8AE3C401-5ADF-784E-A12A-21A94B3313A4}"/>
              </a:ext>
            </a:extLst>
          </p:cNvPr>
          <p:cNvGrpSpPr/>
          <p:nvPr/>
        </p:nvGrpSpPr>
        <p:grpSpPr>
          <a:xfrm>
            <a:off x="-96688" y="0"/>
            <a:ext cx="12192000" cy="6858000"/>
            <a:chOff x="0" y="21693"/>
            <a:chExt cx="12192000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1693"/>
              <a:ext cx="12192000" cy="6858000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F628297F-ED0E-7B4D-A88C-477FF75C31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829" r="12475" b="90653"/>
            <a:stretch/>
          </p:blipFill>
          <p:spPr>
            <a:xfrm>
              <a:off x="1271464" y="6334603"/>
              <a:ext cx="9198519" cy="478773"/>
            </a:xfrm>
            <a:prstGeom prst="rect">
              <a:avLst/>
            </a:prstGeom>
          </p:spPr>
        </p:pic>
      </p:grpSp>
      <p:sp>
        <p:nvSpPr>
          <p:cNvPr id="7" name="矩形 6"/>
          <p:cNvSpPr/>
          <p:nvPr/>
        </p:nvSpPr>
        <p:spPr>
          <a:xfrm>
            <a:off x="1919536" y="2315294"/>
            <a:ext cx="48013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itchFamily="34" charset="-122"/>
              </a:rPr>
              <a:t>职场小卧底项目计划书</a:t>
            </a:r>
            <a:endParaRPr lang="zh-CN" altLang="en-US" sz="3600" b="1" dirty="0">
              <a:solidFill>
                <a:schemeClr val="tx1">
                  <a:lumMod val="85000"/>
                  <a:lumOff val="15000"/>
                </a:schemeClr>
              </a:solidFill>
              <a:latin typeface="造字工房悦黑体验版常规体"/>
              <a:ea typeface="造字工房悦黑体验版常规体"/>
              <a:cs typeface="造字工房悦黑体验版常规体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61023" y="5343599"/>
            <a:ext cx="57791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体验版常规体"/>
                <a:ea typeface="造字工房悦黑体验版常规体"/>
                <a:cs typeface="造字工房悦黑体验版常规体"/>
              </a:rPr>
              <a:t>中小企业众筹聘人才，打造视频</a:t>
            </a:r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体验版常规体"/>
                <a:ea typeface="造字工房悦黑体验版常规体"/>
                <a:cs typeface="造字工房悦黑体验版常规体"/>
              </a:rPr>
              <a:t>IP</a:t>
            </a: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体验版常规体"/>
                <a:ea typeface="造字工房悦黑体验版常规体"/>
                <a:cs typeface="造字工房悦黑体验版常规体"/>
              </a:rPr>
              <a:t>新</a:t>
            </a:r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体验版常规体"/>
                <a:ea typeface="造字工房悦黑体验版常规体"/>
                <a:cs typeface="造字工房悦黑体验版常规体"/>
              </a:rPr>
              <a:t>MCN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造字工房悦黑体验版常规体"/>
              <a:ea typeface="造字工房悦黑体验版常规体"/>
              <a:cs typeface="造字工房悦黑体验版常规体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51384" y="4592938"/>
            <a:ext cx="29338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50000"/>
                  </a:schemeClr>
                </a:solidFill>
                <a:ea typeface="微软雅黑" pitchFamily="34" charset="-122"/>
              </a:rPr>
              <a:t>2018-12-31</a:t>
            </a:r>
            <a:r>
              <a:rPr lang="zh-CN" altLang="en-US" sz="3200" dirty="0">
                <a:solidFill>
                  <a:schemeClr val="bg1">
                    <a:lumMod val="50000"/>
                  </a:schemeClr>
                </a:solidFill>
                <a:ea typeface="微软雅黑" pitchFamily="34" charset="-122"/>
              </a:rPr>
              <a:t>  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微软雅黑" pitchFamily="34" charset="-122"/>
              </a:rPr>
              <a:t>5.2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ea typeface="微软雅黑" pitchFamily="34" charset="-122"/>
              </a:rPr>
              <a:t>版</a:t>
            </a:r>
            <a:endParaRPr lang="zh-CN" altLang="en-US" sz="3200" b="1" dirty="0">
              <a:solidFill>
                <a:schemeClr val="bg1">
                  <a:lumMod val="50000"/>
                </a:schemeClr>
              </a:solidFill>
              <a:latin typeface="造字工房悦黑体验版常规体"/>
              <a:ea typeface="造字工房悦黑体验版常规体"/>
              <a:cs typeface="造字工房悦黑体验版常规体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AC2054B-9E23-8440-8723-0A6828A331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2" t="91577" r="14360" b="2900"/>
          <a:stretch/>
        </p:blipFill>
        <p:spPr>
          <a:xfrm>
            <a:off x="407368" y="5733256"/>
            <a:ext cx="9198520" cy="37872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60350"/>
            <a:ext cx="1271588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43025" y="260350"/>
            <a:ext cx="73025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81138" y="463550"/>
            <a:ext cx="63500" cy="225425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14340" name="文本框 6"/>
          <p:cNvSpPr txBox="1">
            <a:spLocks noChangeArrowheads="1"/>
          </p:cNvSpPr>
          <p:nvPr/>
        </p:nvSpPr>
        <p:spPr bwMode="auto">
          <a:xfrm>
            <a:off x="1544638" y="304800"/>
            <a:ext cx="491140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itchFamily="34" charset="-122"/>
              </a:rPr>
              <a:t>职场小卧底项目合作计划书目录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造字工房悦黑体验版常规体"/>
              <a:ea typeface="造字工房悦黑体验版常规体"/>
              <a:cs typeface="造字工房悦黑体验版常规体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FB2DDE5B-936B-8F46-B32E-9AF71636C980}"/>
              </a:ext>
            </a:extLst>
          </p:cNvPr>
          <p:cNvGrpSpPr/>
          <p:nvPr/>
        </p:nvGrpSpPr>
        <p:grpSpPr>
          <a:xfrm>
            <a:off x="836613" y="1484785"/>
            <a:ext cx="10441160" cy="648071"/>
            <a:chOff x="911424" y="1268761"/>
            <a:chExt cx="10441160" cy="648071"/>
          </a:xfrm>
        </p:grpSpPr>
        <p:sp>
          <p:nvSpPr>
            <p:cNvPr id="17" name="矩形 16"/>
            <p:cNvSpPr/>
            <p:nvPr/>
          </p:nvSpPr>
          <p:spPr>
            <a:xfrm>
              <a:off x="1847032" y="1268761"/>
              <a:ext cx="9505552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911424" y="1268761"/>
              <a:ext cx="807974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一</a:t>
              </a:r>
              <a:endPara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4357" name="文本框 21"/>
            <p:cNvSpPr txBox="1">
              <a:spLocks noChangeArrowheads="1"/>
            </p:cNvSpPr>
            <p:nvPr/>
          </p:nvSpPr>
          <p:spPr bwMode="auto">
            <a:xfrm>
              <a:off x="1894370" y="1392741"/>
              <a:ext cx="338455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行业和市场介绍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1C0ABF08-82DD-1549-A436-3BB5398731AA}"/>
              </a:ext>
            </a:extLst>
          </p:cNvPr>
          <p:cNvGrpSpPr/>
          <p:nvPr/>
        </p:nvGrpSpPr>
        <p:grpSpPr>
          <a:xfrm>
            <a:off x="836613" y="2204865"/>
            <a:ext cx="10441160" cy="648071"/>
            <a:chOff x="911424" y="2101206"/>
            <a:chExt cx="10441160" cy="648071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34CBFF29-06A4-4744-AF38-AC7B69FC1F10}"/>
                </a:ext>
              </a:extLst>
            </p:cNvPr>
            <p:cNvSpPr/>
            <p:nvPr/>
          </p:nvSpPr>
          <p:spPr>
            <a:xfrm>
              <a:off x="1847032" y="2101206"/>
              <a:ext cx="9505552" cy="648071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F3689ED6-9CEB-3A4D-91F1-B47BF3EBA07D}"/>
                </a:ext>
              </a:extLst>
            </p:cNvPr>
            <p:cNvSpPr/>
            <p:nvPr/>
          </p:nvSpPr>
          <p:spPr>
            <a:xfrm>
              <a:off x="911424" y="2101206"/>
              <a:ext cx="807974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二</a:t>
              </a:r>
              <a:endPara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8" name="文本框 21">
              <a:extLst>
                <a:ext uri="{FF2B5EF4-FFF2-40B4-BE49-F238E27FC236}">
                  <a16:creationId xmlns:a16="http://schemas.microsoft.com/office/drawing/2014/main" id="{8C60D23B-AE50-BE43-AC29-5FB121DDA2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4370" y="2225186"/>
              <a:ext cx="338455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行业问题及痛点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51407D0D-E9F9-934A-A487-B6470D8812EE}"/>
              </a:ext>
            </a:extLst>
          </p:cNvPr>
          <p:cNvGrpSpPr/>
          <p:nvPr/>
        </p:nvGrpSpPr>
        <p:grpSpPr>
          <a:xfrm>
            <a:off x="836613" y="2924945"/>
            <a:ext cx="10441160" cy="648071"/>
            <a:chOff x="911424" y="2101206"/>
            <a:chExt cx="10441160" cy="648071"/>
          </a:xfrm>
        </p:grpSpPr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28DED974-B7C4-0C4D-B13E-E399CF203D35}"/>
                </a:ext>
              </a:extLst>
            </p:cNvPr>
            <p:cNvSpPr/>
            <p:nvPr/>
          </p:nvSpPr>
          <p:spPr>
            <a:xfrm>
              <a:off x="1847032" y="2101206"/>
              <a:ext cx="9505552" cy="648071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12F860B2-504D-DF45-9526-73528B93332F}"/>
                </a:ext>
              </a:extLst>
            </p:cNvPr>
            <p:cNvSpPr/>
            <p:nvPr/>
          </p:nvSpPr>
          <p:spPr>
            <a:xfrm>
              <a:off x="911424" y="2101206"/>
              <a:ext cx="807974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三</a:t>
              </a:r>
              <a:endPara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6" name="文本框 21">
              <a:extLst>
                <a:ext uri="{FF2B5EF4-FFF2-40B4-BE49-F238E27FC236}">
                  <a16:creationId xmlns:a16="http://schemas.microsoft.com/office/drawing/2014/main" id="{BE5DE173-9272-264B-82BA-548635DBCE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4370" y="2225186"/>
              <a:ext cx="338455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解决方案和商业模式</a:t>
              </a: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69278701-C9E5-E646-9CD3-68F02B39691B}"/>
              </a:ext>
            </a:extLst>
          </p:cNvPr>
          <p:cNvGrpSpPr/>
          <p:nvPr/>
        </p:nvGrpSpPr>
        <p:grpSpPr>
          <a:xfrm>
            <a:off x="836613" y="3645025"/>
            <a:ext cx="10441160" cy="648071"/>
            <a:chOff x="911424" y="2101206"/>
            <a:chExt cx="10441160" cy="648071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B59DD19C-B53D-3E46-B7B3-D04E69501377}"/>
                </a:ext>
              </a:extLst>
            </p:cNvPr>
            <p:cNvSpPr/>
            <p:nvPr/>
          </p:nvSpPr>
          <p:spPr>
            <a:xfrm>
              <a:off x="1847032" y="2101206"/>
              <a:ext cx="9505552" cy="648071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2904539D-8B52-0347-AA36-9D2A71079965}"/>
                </a:ext>
              </a:extLst>
            </p:cNvPr>
            <p:cNvSpPr/>
            <p:nvPr/>
          </p:nvSpPr>
          <p:spPr>
            <a:xfrm>
              <a:off x="911424" y="2101206"/>
              <a:ext cx="807974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四</a:t>
              </a:r>
              <a:endPara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50" name="文本框 21">
              <a:extLst>
                <a:ext uri="{FF2B5EF4-FFF2-40B4-BE49-F238E27FC236}">
                  <a16:creationId xmlns:a16="http://schemas.microsoft.com/office/drawing/2014/main" id="{75DF4A81-B225-8F4B-B231-BA211467AD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4370" y="2225186"/>
              <a:ext cx="338455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未来发展方向和战略路径</a:t>
              </a: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FF29C35E-1905-BF4A-9933-3CF33E34BB87}"/>
              </a:ext>
            </a:extLst>
          </p:cNvPr>
          <p:cNvGrpSpPr/>
          <p:nvPr/>
        </p:nvGrpSpPr>
        <p:grpSpPr>
          <a:xfrm>
            <a:off x="836613" y="4365105"/>
            <a:ext cx="10441160" cy="648071"/>
            <a:chOff x="911424" y="2101206"/>
            <a:chExt cx="10441160" cy="648071"/>
          </a:xfrm>
        </p:grpSpPr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6E7932DF-7778-5645-AB9A-71E8CB42B88E}"/>
                </a:ext>
              </a:extLst>
            </p:cNvPr>
            <p:cNvSpPr/>
            <p:nvPr/>
          </p:nvSpPr>
          <p:spPr>
            <a:xfrm>
              <a:off x="1847032" y="2101206"/>
              <a:ext cx="9505552" cy="648071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4A2E743C-B3F3-1144-8F02-4E7AF0E4E315}"/>
                </a:ext>
              </a:extLst>
            </p:cNvPr>
            <p:cNvSpPr/>
            <p:nvPr/>
          </p:nvSpPr>
          <p:spPr>
            <a:xfrm>
              <a:off x="911424" y="2101206"/>
              <a:ext cx="807974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五</a:t>
              </a:r>
              <a:endPara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54" name="文本框 21">
              <a:extLst>
                <a:ext uri="{FF2B5EF4-FFF2-40B4-BE49-F238E27FC236}">
                  <a16:creationId xmlns:a16="http://schemas.microsoft.com/office/drawing/2014/main" id="{90AEC390-9C9D-ED49-B17E-7A782BE761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4370" y="2225186"/>
              <a:ext cx="338455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项目预算和融资规划</a:t>
              </a:r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22636B63-9D1D-D344-AF31-B3A5ABFE1229}"/>
              </a:ext>
            </a:extLst>
          </p:cNvPr>
          <p:cNvGrpSpPr/>
          <p:nvPr/>
        </p:nvGrpSpPr>
        <p:grpSpPr>
          <a:xfrm>
            <a:off x="836613" y="5085185"/>
            <a:ext cx="10441160" cy="648071"/>
            <a:chOff x="911424" y="2101206"/>
            <a:chExt cx="10441160" cy="648071"/>
          </a:xfrm>
        </p:grpSpPr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04379580-C7CA-154B-B44E-D328D0EC42D8}"/>
                </a:ext>
              </a:extLst>
            </p:cNvPr>
            <p:cNvSpPr/>
            <p:nvPr/>
          </p:nvSpPr>
          <p:spPr>
            <a:xfrm>
              <a:off x="1847032" y="2101206"/>
              <a:ext cx="9505552" cy="648071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914357D8-525B-DB4B-BEFC-0A25B3D29F8B}"/>
                </a:ext>
              </a:extLst>
            </p:cNvPr>
            <p:cNvSpPr/>
            <p:nvPr/>
          </p:nvSpPr>
          <p:spPr>
            <a:xfrm>
              <a:off x="911424" y="2101206"/>
              <a:ext cx="807974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六</a:t>
              </a:r>
              <a:endPara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62" name="文本框 21">
              <a:extLst>
                <a:ext uri="{FF2B5EF4-FFF2-40B4-BE49-F238E27FC236}">
                  <a16:creationId xmlns:a16="http://schemas.microsoft.com/office/drawing/2014/main" id="{407C8BC4-ED37-A84E-83AD-2B0F2A0CCE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4370" y="2225186"/>
              <a:ext cx="338455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团队介绍和联系方式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458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95325" y="1893888"/>
            <a:ext cx="1152525" cy="1152525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16050" y="2681288"/>
            <a:ext cx="728663" cy="728662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28700" y="3373438"/>
            <a:ext cx="847725" cy="808037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39788" y="3943350"/>
            <a:ext cx="474662" cy="474663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52563" y="4198938"/>
            <a:ext cx="1152525" cy="1150937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424113" y="3546475"/>
            <a:ext cx="919162" cy="879475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01650" y="4724400"/>
            <a:ext cx="1150938" cy="1152525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pic>
        <p:nvPicPr>
          <p:cNvPr id="16392" name="图片 1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8925" y="2786063"/>
            <a:ext cx="503238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3" name="图片 1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7988" y="4367213"/>
            <a:ext cx="715962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图片 16"/>
          <p:cNvPicPr>
            <a:picLocks noChangeAspect="1"/>
          </p:cNvPicPr>
          <p:nvPr/>
        </p:nvPicPr>
        <p:blipFill>
          <a:blip r:embed="rId4">
            <a:grayscl/>
            <a:biLevel thresh="50000"/>
          </a:blip>
          <a:srcRect/>
          <a:stretch>
            <a:fillRect/>
          </a:stretch>
        </p:blipFill>
        <p:spPr bwMode="auto">
          <a:xfrm>
            <a:off x="814388" y="5014913"/>
            <a:ext cx="600075" cy="60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26" name="文本框 54"/>
          <p:cNvSpPr txBox="1">
            <a:spLocks noChangeArrowheads="1"/>
          </p:cNvSpPr>
          <p:nvPr/>
        </p:nvSpPr>
        <p:spPr bwMode="auto">
          <a:xfrm>
            <a:off x="3763169" y="1556792"/>
            <a:ext cx="7707361" cy="1965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sz="1400" b="1" dirty="0">
                <a:cs typeface="Arial" pitchFamily="34" charset="0"/>
              </a:rPr>
              <a:t>1、企业招聘：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根据艾瑞咨询的统计，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2017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年中国网络招聘市场规模为 </a:t>
            </a:r>
            <a:r>
              <a:rPr lang="en-US" altLang="zh-CN" b="1" dirty="0">
                <a:solidFill>
                  <a:srgbClr val="C00000"/>
                </a:solidFill>
              </a:rPr>
              <a:t>57.2</a:t>
            </a:r>
            <a:r>
              <a:rPr lang="zh-CN" altLang="en-US" b="1" dirty="0">
                <a:solidFill>
                  <a:srgbClr val="C00000"/>
                </a:solidFill>
              </a:rPr>
              <a:t>亿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元，同比增长率为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18.9%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。截至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2016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年底，中国网络招聘行业雇主规模达到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428.2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万，增长率为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29.1%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，网上求职者规模达到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14449.5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万人，预计将在</a:t>
            </a:r>
            <a:r>
              <a:rPr lang="en-US" altLang="zh-CN" b="1" dirty="0">
                <a:solidFill>
                  <a:srgbClr val="C00000"/>
                </a:solidFill>
              </a:rPr>
              <a:t>2019</a:t>
            </a:r>
            <a:r>
              <a:rPr lang="zh-CN" altLang="en-US" b="1" dirty="0">
                <a:solidFill>
                  <a:srgbClr val="C00000"/>
                </a:solidFill>
              </a:rPr>
              <a:t>年突破</a:t>
            </a:r>
            <a:r>
              <a:rPr lang="en-US" altLang="zh-CN" b="1" dirty="0">
                <a:solidFill>
                  <a:srgbClr val="C00000"/>
                </a:solidFill>
              </a:rPr>
              <a:t>1.9</a:t>
            </a:r>
            <a:r>
              <a:rPr lang="zh-CN" altLang="en-US" b="1" dirty="0">
                <a:solidFill>
                  <a:srgbClr val="C00000"/>
                </a:solidFill>
              </a:rPr>
              <a:t>亿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人。粗放的招聘模式难以适应行业快速发展的步伐，庞大的市场需求已经为行业的提质增效提出了要求。借助技术手段，告别海投和海选，或许是互联网招聘走向精细化运作的一个契机。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cxnSp>
        <p:nvCxnSpPr>
          <p:cNvPr id="70" name="直接连接符 69"/>
          <p:cNvCxnSpPr/>
          <p:nvPr/>
        </p:nvCxnSpPr>
        <p:spPr>
          <a:xfrm>
            <a:off x="3837683" y="1382098"/>
            <a:ext cx="7416824" cy="0"/>
          </a:xfrm>
          <a:prstGeom prst="line">
            <a:avLst/>
          </a:prstGeom>
          <a:ln w="19050">
            <a:solidFill>
              <a:srgbClr val="E6534B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矩形 46"/>
          <p:cNvSpPr/>
          <p:nvPr/>
        </p:nvSpPr>
        <p:spPr>
          <a:xfrm>
            <a:off x="0" y="260350"/>
            <a:ext cx="1271588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343025" y="260350"/>
            <a:ext cx="73025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481138" y="463550"/>
            <a:ext cx="63500" cy="225425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50" name="文本框 6"/>
          <p:cNvSpPr txBox="1">
            <a:spLocks noChangeArrowheads="1"/>
          </p:cNvSpPr>
          <p:nvPr/>
        </p:nvSpPr>
        <p:spPr bwMode="auto">
          <a:xfrm>
            <a:off x="1544638" y="304800"/>
            <a:ext cx="43353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行业和市场介绍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造字工房悦黑体验版常规体"/>
              <a:ea typeface="造字工房悦黑体验版常规体"/>
              <a:cs typeface="造字工房悦黑体验版常规体"/>
            </a:endParaRPr>
          </a:p>
        </p:txBody>
      </p:sp>
      <p:sp>
        <p:nvSpPr>
          <p:cNvPr id="51" name="文本框 54"/>
          <p:cNvSpPr txBox="1">
            <a:spLocks noChangeArrowheads="1"/>
          </p:cNvSpPr>
          <p:nvPr/>
        </p:nvSpPr>
        <p:spPr bwMode="auto">
          <a:xfrm>
            <a:off x="3791744" y="3645938"/>
            <a:ext cx="7707361" cy="1571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sz="1400" b="1" dirty="0">
                <a:cs typeface="Arial" pitchFamily="34" charset="0"/>
              </a:rPr>
              <a:t>2、网络视频行业新形态：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MCN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。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MCN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模式源于国外成熟的网红经济运作，其本质是一个多频道网络的产品形态，将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PGC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（专业内容生产）内容联合起来，在资本的有力支持下，保障内容的持续输出，从而最终实现商业的稳定变现。附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2017 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年中国网络视频行业收入规模： </a:t>
            </a:r>
            <a:r>
              <a:rPr lang="en-US" altLang="zh-CN" sz="2000" b="1" dirty="0">
                <a:solidFill>
                  <a:srgbClr val="C00000"/>
                </a:solidFill>
              </a:rPr>
              <a:t>952.3 </a:t>
            </a:r>
            <a:r>
              <a:rPr lang="zh-CN" altLang="en-US" sz="2000" b="1" dirty="0">
                <a:solidFill>
                  <a:srgbClr val="C00000"/>
                </a:solidFill>
              </a:rPr>
              <a:t>亿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元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54" name="文本框 54"/>
          <p:cNvSpPr txBox="1">
            <a:spLocks noChangeArrowheads="1"/>
          </p:cNvSpPr>
          <p:nvPr/>
        </p:nvSpPr>
        <p:spPr bwMode="auto">
          <a:xfrm>
            <a:off x="3791744" y="5230114"/>
            <a:ext cx="7707361" cy="1032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</a:pPr>
            <a:r>
              <a:rPr lang="en-US" altLang="zh-CN" sz="1400" b="1" dirty="0">
                <a:cs typeface="Arial" pitchFamily="34" charset="0"/>
              </a:rPr>
              <a:t>3</a:t>
            </a:r>
            <a:r>
              <a:rPr lang="zh-CN" altLang="en-US" sz="1400" b="1" dirty="0">
                <a:cs typeface="Arial" pitchFamily="34" charset="0"/>
              </a:rPr>
              <a:t>、跨行业：</a:t>
            </a:r>
            <a:r>
              <a:rPr lang="zh-CN" altLang="en-US" sz="1400" dirty="0">
                <a:cs typeface="Arial" pitchFamily="34" charset="0"/>
              </a:rPr>
              <a:t>这是一个跨行业的时代！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跨行业的融合成就新时代的优质产品。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  <a:p>
            <a:pPr>
              <a:lnSpc>
                <a:spcPct val="160000"/>
              </a:lnSpc>
            </a:pPr>
            <a:r>
              <a:rPr lang="en-US" altLang="zh-CN" sz="2800" b="1" dirty="0">
                <a:solidFill>
                  <a:srgbClr val="C00000"/>
                </a:solidFill>
                <a:cs typeface="Arial" pitchFamily="34" charset="0"/>
              </a:rPr>
              <a:t>	</a:t>
            </a:r>
            <a:r>
              <a:rPr lang="zh-CN" altLang="en-US" sz="2800" b="1" dirty="0">
                <a:solidFill>
                  <a:srgbClr val="C00000"/>
                </a:solidFill>
                <a:cs typeface="Arial" pitchFamily="34" charset="0"/>
              </a:rPr>
              <a:t>企业招聘  </a:t>
            </a:r>
            <a:r>
              <a:rPr lang="en-US" altLang="zh-CN" sz="2800" b="1" dirty="0">
                <a:solidFill>
                  <a:srgbClr val="C00000"/>
                </a:solidFill>
                <a:cs typeface="Arial" pitchFamily="34" charset="0"/>
              </a:rPr>
              <a:t>+</a:t>
            </a:r>
            <a:r>
              <a:rPr lang="zh-CN" altLang="en-US" sz="2800" b="1" dirty="0">
                <a:solidFill>
                  <a:srgbClr val="C00000"/>
                </a:solidFill>
                <a:cs typeface="Arial" pitchFamily="34" charset="0"/>
              </a:rPr>
              <a:t>  网络视频  </a:t>
            </a:r>
            <a:r>
              <a:rPr lang="en-US" altLang="zh-CN" sz="2800" b="1" dirty="0">
                <a:solidFill>
                  <a:srgbClr val="C00000"/>
                </a:solidFill>
                <a:cs typeface="Arial" pitchFamily="34" charset="0"/>
              </a:rPr>
              <a:t>=</a:t>
            </a:r>
            <a:r>
              <a:rPr lang="zh-CN" altLang="en-US" sz="2800" b="1" dirty="0">
                <a:solidFill>
                  <a:srgbClr val="C00000"/>
                </a:solidFill>
                <a:cs typeface="Arial" pitchFamily="34" charset="0"/>
              </a:rPr>
              <a:t>  ？</a:t>
            </a:r>
          </a:p>
        </p:txBody>
      </p:sp>
      <p:sp>
        <p:nvSpPr>
          <p:cNvPr id="56" name="文本框 6"/>
          <p:cNvSpPr txBox="1">
            <a:spLocks noChangeArrowheads="1"/>
          </p:cNvSpPr>
          <p:nvPr/>
        </p:nvSpPr>
        <p:spPr bwMode="auto">
          <a:xfrm>
            <a:off x="3795046" y="980728"/>
            <a:ext cx="43353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E24242"/>
                </a:solidFill>
                <a:latin typeface="宋体" panose="02010600030101010101" pitchFamily="2" charset="-122"/>
                <a:ea typeface="宋体" panose="02010600030101010101" pitchFamily="2" charset="-122"/>
                <a:cs typeface="造字工房悦黑体验版常规体"/>
              </a:rPr>
              <a:t>企业招聘 </a:t>
            </a:r>
            <a:r>
              <a:rPr lang="en-US" altLang="zh-CN" b="1" dirty="0">
                <a:solidFill>
                  <a:srgbClr val="E24242"/>
                </a:solidFill>
                <a:latin typeface="宋体" panose="02010600030101010101" pitchFamily="2" charset="-122"/>
                <a:ea typeface="宋体" panose="02010600030101010101" pitchFamily="2" charset="-122"/>
                <a:cs typeface="造字工房悦黑体验版常规体"/>
              </a:rPr>
              <a:t>-</a:t>
            </a:r>
            <a:r>
              <a:rPr lang="zh-CN" altLang="en-US" b="1" dirty="0">
                <a:solidFill>
                  <a:srgbClr val="E24242"/>
                </a:solidFill>
                <a:latin typeface="宋体" panose="02010600030101010101" pitchFamily="2" charset="-122"/>
                <a:ea typeface="宋体" panose="02010600030101010101" pitchFamily="2" charset="-122"/>
                <a:cs typeface="造字工房悦黑体验版常规体"/>
              </a:rPr>
              <a:t> 网络视频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60350"/>
            <a:ext cx="1271588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43025" y="260350"/>
            <a:ext cx="73025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81138" y="463550"/>
            <a:ext cx="63500" cy="225425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14340" name="文本框 6"/>
          <p:cNvSpPr txBox="1">
            <a:spLocks noChangeArrowheads="1"/>
          </p:cNvSpPr>
          <p:nvPr/>
        </p:nvSpPr>
        <p:spPr bwMode="auto">
          <a:xfrm>
            <a:off x="1544638" y="304800"/>
            <a:ext cx="491140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itchFamily="34" charset="-122"/>
              </a:rPr>
              <a:t>职场小卧底项目合作计划书目录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造字工房悦黑体验版常规体"/>
              <a:ea typeface="造字工房悦黑体验版常规体"/>
              <a:cs typeface="造字工房悦黑体验版常规体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FB2DDE5B-936B-8F46-B32E-9AF71636C980}"/>
              </a:ext>
            </a:extLst>
          </p:cNvPr>
          <p:cNvGrpSpPr/>
          <p:nvPr/>
        </p:nvGrpSpPr>
        <p:grpSpPr>
          <a:xfrm>
            <a:off x="836613" y="1484785"/>
            <a:ext cx="10441160" cy="648071"/>
            <a:chOff x="911424" y="1268761"/>
            <a:chExt cx="10441160" cy="648071"/>
          </a:xfrm>
        </p:grpSpPr>
        <p:sp>
          <p:nvSpPr>
            <p:cNvPr id="17" name="矩形 16"/>
            <p:cNvSpPr/>
            <p:nvPr/>
          </p:nvSpPr>
          <p:spPr>
            <a:xfrm>
              <a:off x="1847032" y="1268761"/>
              <a:ext cx="9505552" cy="648071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911424" y="1268761"/>
              <a:ext cx="807974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一</a:t>
              </a:r>
              <a:endPara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4357" name="文本框 21"/>
            <p:cNvSpPr txBox="1">
              <a:spLocks noChangeArrowheads="1"/>
            </p:cNvSpPr>
            <p:nvPr/>
          </p:nvSpPr>
          <p:spPr bwMode="auto">
            <a:xfrm>
              <a:off x="1894370" y="1392741"/>
              <a:ext cx="338455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行业和市场介绍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1C0ABF08-82DD-1549-A436-3BB5398731AA}"/>
              </a:ext>
            </a:extLst>
          </p:cNvPr>
          <p:cNvGrpSpPr/>
          <p:nvPr/>
        </p:nvGrpSpPr>
        <p:grpSpPr>
          <a:xfrm>
            <a:off x="836613" y="2204865"/>
            <a:ext cx="10441160" cy="648071"/>
            <a:chOff x="911424" y="2101206"/>
            <a:chExt cx="10441160" cy="648071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34CBFF29-06A4-4744-AF38-AC7B69FC1F10}"/>
                </a:ext>
              </a:extLst>
            </p:cNvPr>
            <p:cNvSpPr/>
            <p:nvPr/>
          </p:nvSpPr>
          <p:spPr>
            <a:xfrm>
              <a:off x="1847032" y="2101206"/>
              <a:ext cx="9505552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F3689ED6-9CEB-3A4D-91F1-B47BF3EBA07D}"/>
                </a:ext>
              </a:extLst>
            </p:cNvPr>
            <p:cNvSpPr/>
            <p:nvPr/>
          </p:nvSpPr>
          <p:spPr>
            <a:xfrm>
              <a:off x="911424" y="2101206"/>
              <a:ext cx="807974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二</a:t>
              </a:r>
              <a:endPara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8" name="文本框 21">
              <a:extLst>
                <a:ext uri="{FF2B5EF4-FFF2-40B4-BE49-F238E27FC236}">
                  <a16:creationId xmlns:a16="http://schemas.microsoft.com/office/drawing/2014/main" id="{8C60D23B-AE50-BE43-AC29-5FB121DDA2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4370" y="2225186"/>
              <a:ext cx="338455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行业问题及痛点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51407D0D-E9F9-934A-A487-B6470D8812EE}"/>
              </a:ext>
            </a:extLst>
          </p:cNvPr>
          <p:cNvGrpSpPr/>
          <p:nvPr/>
        </p:nvGrpSpPr>
        <p:grpSpPr>
          <a:xfrm>
            <a:off x="836613" y="2924945"/>
            <a:ext cx="10441160" cy="648071"/>
            <a:chOff x="911424" y="2101206"/>
            <a:chExt cx="10441160" cy="648071"/>
          </a:xfrm>
        </p:grpSpPr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28DED974-B7C4-0C4D-B13E-E399CF203D35}"/>
                </a:ext>
              </a:extLst>
            </p:cNvPr>
            <p:cNvSpPr/>
            <p:nvPr/>
          </p:nvSpPr>
          <p:spPr>
            <a:xfrm>
              <a:off x="1847032" y="2101206"/>
              <a:ext cx="9505552" cy="648071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12F860B2-504D-DF45-9526-73528B93332F}"/>
                </a:ext>
              </a:extLst>
            </p:cNvPr>
            <p:cNvSpPr/>
            <p:nvPr/>
          </p:nvSpPr>
          <p:spPr>
            <a:xfrm>
              <a:off x="911424" y="2101206"/>
              <a:ext cx="807974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三</a:t>
              </a:r>
              <a:endPara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6" name="文本框 21">
              <a:extLst>
                <a:ext uri="{FF2B5EF4-FFF2-40B4-BE49-F238E27FC236}">
                  <a16:creationId xmlns:a16="http://schemas.microsoft.com/office/drawing/2014/main" id="{BE5DE173-9272-264B-82BA-548635DBCE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4370" y="2225186"/>
              <a:ext cx="338455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解决方案和商业模式</a:t>
              </a: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69278701-C9E5-E646-9CD3-68F02B39691B}"/>
              </a:ext>
            </a:extLst>
          </p:cNvPr>
          <p:cNvGrpSpPr/>
          <p:nvPr/>
        </p:nvGrpSpPr>
        <p:grpSpPr>
          <a:xfrm>
            <a:off x="836613" y="3645025"/>
            <a:ext cx="10441160" cy="648071"/>
            <a:chOff x="911424" y="2101206"/>
            <a:chExt cx="10441160" cy="648071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B59DD19C-B53D-3E46-B7B3-D04E69501377}"/>
                </a:ext>
              </a:extLst>
            </p:cNvPr>
            <p:cNvSpPr/>
            <p:nvPr/>
          </p:nvSpPr>
          <p:spPr>
            <a:xfrm>
              <a:off x="1847032" y="2101206"/>
              <a:ext cx="9505552" cy="648071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2904539D-8B52-0347-AA36-9D2A71079965}"/>
                </a:ext>
              </a:extLst>
            </p:cNvPr>
            <p:cNvSpPr/>
            <p:nvPr/>
          </p:nvSpPr>
          <p:spPr>
            <a:xfrm>
              <a:off x="911424" y="2101206"/>
              <a:ext cx="807974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四</a:t>
              </a:r>
              <a:endPara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50" name="文本框 21">
              <a:extLst>
                <a:ext uri="{FF2B5EF4-FFF2-40B4-BE49-F238E27FC236}">
                  <a16:creationId xmlns:a16="http://schemas.microsoft.com/office/drawing/2014/main" id="{75DF4A81-B225-8F4B-B231-BA211467AD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4370" y="2225186"/>
              <a:ext cx="338455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未来发展方向和战略路径</a:t>
              </a: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FF29C35E-1905-BF4A-9933-3CF33E34BB87}"/>
              </a:ext>
            </a:extLst>
          </p:cNvPr>
          <p:cNvGrpSpPr/>
          <p:nvPr/>
        </p:nvGrpSpPr>
        <p:grpSpPr>
          <a:xfrm>
            <a:off x="836613" y="4365105"/>
            <a:ext cx="10441160" cy="648071"/>
            <a:chOff x="911424" y="2101206"/>
            <a:chExt cx="10441160" cy="648071"/>
          </a:xfrm>
        </p:grpSpPr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6E7932DF-7778-5645-AB9A-71E8CB42B88E}"/>
                </a:ext>
              </a:extLst>
            </p:cNvPr>
            <p:cNvSpPr/>
            <p:nvPr/>
          </p:nvSpPr>
          <p:spPr>
            <a:xfrm>
              <a:off x="1847032" y="2101206"/>
              <a:ext cx="9505552" cy="648071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4A2E743C-B3F3-1144-8F02-4E7AF0E4E315}"/>
                </a:ext>
              </a:extLst>
            </p:cNvPr>
            <p:cNvSpPr/>
            <p:nvPr/>
          </p:nvSpPr>
          <p:spPr>
            <a:xfrm>
              <a:off x="911424" y="2101206"/>
              <a:ext cx="807974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五</a:t>
              </a:r>
              <a:endPara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54" name="文本框 21">
              <a:extLst>
                <a:ext uri="{FF2B5EF4-FFF2-40B4-BE49-F238E27FC236}">
                  <a16:creationId xmlns:a16="http://schemas.microsoft.com/office/drawing/2014/main" id="{90AEC390-9C9D-ED49-B17E-7A782BE761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4370" y="2225186"/>
              <a:ext cx="338455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项目预算和融资规划</a:t>
              </a:r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22636B63-9D1D-D344-AF31-B3A5ABFE1229}"/>
              </a:ext>
            </a:extLst>
          </p:cNvPr>
          <p:cNvGrpSpPr/>
          <p:nvPr/>
        </p:nvGrpSpPr>
        <p:grpSpPr>
          <a:xfrm>
            <a:off x="836613" y="5085185"/>
            <a:ext cx="10441160" cy="648071"/>
            <a:chOff x="911424" y="2101206"/>
            <a:chExt cx="10441160" cy="648071"/>
          </a:xfrm>
        </p:grpSpPr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04379580-C7CA-154B-B44E-D328D0EC42D8}"/>
                </a:ext>
              </a:extLst>
            </p:cNvPr>
            <p:cNvSpPr/>
            <p:nvPr/>
          </p:nvSpPr>
          <p:spPr>
            <a:xfrm>
              <a:off x="1847032" y="2101206"/>
              <a:ext cx="9505552" cy="648071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914357D8-525B-DB4B-BEFC-0A25B3D29F8B}"/>
                </a:ext>
              </a:extLst>
            </p:cNvPr>
            <p:cNvSpPr/>
            <p:nvPr/>
          </p:nvSpPr>
          <p:spPr>
            <a:xfrm>
              <a:off x="911424" y="2101206"/>
              <a:ext cx="807974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六</a:t>
              </a:r>
              <a:endPara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62" name="文本框 21">
              <a:extLst>
                <a:ext uri="{FF2B5EF4-FFF2-40B4-BE49-F238E27FC236}">
                  <a16:creationId xmlns:a16="http://schemas.microsoft.com/office/drawing/2014/main" id="{407C8BC4-ED37-A84E-83AD-2B0F2A0CCE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4370" y="2225186"/>
              <a:ext cx="338455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团队介绍和联系方式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50966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直接连接符 32"/>
          <p:cNvCxnSpPr/>
          <p:nvPr/>
        </p:nvCxnSpPr>
        <p:spPr>
          <a:xfrm flipV="1">
            <a:off x="1685925" y="850900"/>
            <a:ext cx="8281988" cy="1588"/>
          </a:xfrm>
          <a:prstGeom prst="line">
            <a:avLst/>
          </a:prstGeom>
          <a:ln w="19050">
            <a:solidFill>
              <a:srgbClr val="E653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0" y="260350"/>
            <a:ext cx="1271588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343025" y="260350"/>
            <a:ext cx="73025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481138" y="463550"/>
            <a:ext cx="63500" cy="225425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21" name="文本框 6"/>
          <p:cNvSpPr txBox="1">
            <a:spLocks noChangeArrowheads="1"/>
          </p:cNvSpPr>
          <p:nvPr/>
        </p:nvSpPr>
        <p:spPr bwMode="auto">
          <a:xfrm>
            <a:off x="1544638" y="304800"/>
            <a:ext cx="43353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ea typeface="微软雅黑" pitchFamily="34" charset="-122"/>
              </a:defRPr>
            </a:lvl1pPr>
          </a:lstStyle>
          <a:p>
            <a:r>
              <a:rPr lang="zh-CN" altLang="en-US" dirty="0">
                <a:sym typeface="Times New Roman" pitchFamily="18" charset="0"/>
              </a:rPr>
              <a:t>行业现状和未来发展趋势</a:t>
            </a:r>
          </a:p>
        </p:txBody>
      </p:sp>
      <p:sp>
        <p:nvSpPr>
          <p:cNvPr id="13" name="文本框 6">
            <a:extLst>
              <a:ext uri="{FF2B5EF4-FFF2-40B4-BE49-F238E27FC236}">
                <a16:creationId xmlns:a16="http://schemas.microsoft.com/office/drawing/2014/main" id="{70B1A714-0E75-824F-93C8-A99C1B90E6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408" y="1124744"/>
            <a:ext cx="43353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>
                <a:solidFill>
                  <a:srgbClr val="E24242"/>
                </a:solidFill>
                <a:latin typeface="宋体" panose="02010600030101010101" pitchFamily="2" charset="-122"/>
                <a:ea typeface="宋体" panose="02010600030101010101" pitchFamily="2" charset="-122"/>
                <a:cs typeface="造字工房悦黑体验版常规体"/>
              </a:defRPr>
            </a:lvl1pPr>
          </a:lstStyle>
          <a:p>
            <a:r>
              <a:rPr lang="zh-CN" altLang="en-US" sz="2400" dirty="0"/>
              <a:t>企业招聘</a:t>
            </a:r>
          </a:p>
        </p:txBody>
      </p:sp>
      <p:pic>
        <p:nvPicPr>
          <p:cNvPr id="5" name="图形 4" descr="悲伤的脸，没有填充">
            <a:extLst>
              <a:ext uri="{FF2B5EF4-FFF2-40B4-BE49-F238E27FC236}">
                <a16:creationId xmlns:a16="http://schemas.microsoft.com/office/drawing/2014/main" id="{9D0ED47A-B57A-F24F-BCF9-C5DC6077E9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18284" y="1858665"/>
            <a:ext cx="596205" cy="596205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64E247E7-ABBA-1842-BAC7-25164526DD9A}"/>
              </a:ext>
            </a:extLst>
          </p:cNvPr>
          <p:cNvSpPr/>
          <p:nvPr/>
        </p:nvSpPr>
        <p:spPr>
          <a:xfrm>
            <a:off x="2063056" y="1806799"/>
            <a:ext cx="7904857" cy="648071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23" name="文本框 21">
            <a:extLst>
              <a:ext uri="{FF2B5EF4-FFF2-40B4-BE49-F238E27FC236}">
                <a16:creationId xmlns:a16="http://schemas.microsoft.com/office/drawing/2014/main" id="{2318C964-741F-624E-95F8-0430CF27C7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0394" y="1930779"/>
            <a:ext cx="492171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ea typeface="微软雅黑" pitchFamily="34" charset="-122"/>
              </a:rPr>
              <a:t>永恒的痛点  </a:t>
            </a:r>
            <a:r>
              <a:rPr lang="en-US" altLang="zh-CN" sz="2000" dirty="0">
                <a:solidFill>
                  <a:schemeClr val="bg1"/>
                </a:solidFill>
                <a:ea typeface="微软雅黑" pitchFamily="34" charset="-122"/>
              </a:rPr>
              <a:t>-----</a:t>
            </a:r>
            <a:r>
              <a:rPr lang="zh-CN" altLang="en-US" sz="2000" dirty="0">
                <a:solidFill>
                  <a:schemeClr val="bg1"/>
                </a:solidFill>
                <a:ea typeface="微软雅黑" pitchFamily="34" charset="-122"/>
              </a:rPr>
              <a:t>   老板天天挠头的事情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D361F25-2632-C840-B60A-791E61C9E9BD}"/>
              </a:ext>
            </a:extLst>
          </p:cNvPr>
          <p:cNvSpPr/>
          <p:nvPr/>
        </p:nvSpPr>
        <p:spPr>
          <a:xfrm>
            <a:off x="3722879" y="2924944"/>
            <a:ext cx="2111542" cy="596204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ea typeface="造字工房悦黑体验版常规体" pitchFamily="50" charset="-122"/>
              </a:rPr>
              <a:t>招不到人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F42154F-725A-BB44-8192-B63C1E3E57A8}"/>
              </a:ext>
            </a:extLst>
          </p:cNvPr>
          <p:cNvSpPr/>
          <p:nvPr/>
        </p:nvSpPr>
        <p:spPr>
          <a:xfrm>
            <a:off x="6127474" y="2924944"/>
            <a:ext cx="2111542" cy="596204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ea typeface="造字工房悦黑体验版常规体" pitchFamily="50" charset="-122"/>
              </a:rPr>
              <a:t>价格太贵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D502A7E4-836B-C342-A1FC-A0782E8715DA}"/>
              </a:ext>
            </a:extLst>
          </p:cNvPr>
          <p:cNvSpPr/>
          <p:nvPr/>
        </p:nvSpPr>
        <p:spPr>
          <a:xfrm>
            <a:off x="8532069" y="2924944"/>
            <a:ext cx="2111542" cy="596204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ea typeface="造字工房悦黑体验版常规体" pitchFamily="50" charset="-122"/>
              </a:rPr>
              <a:t>耽误时间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CFE03E27-8816-E84E-AA18-EFA1A66FB473}"/>
              </a:ext>
            </a:extLst>
          </p:cNvPr>
          <p:cNvSpPr/>
          <p:nvPr/>
        </p:nvSpPr>
        <p:spPr>
          <a:xfrm>
            <a:off x="1318284" y="2924944"/>
            <a:ext cx="2111542" cy="596204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ea typeface="造字工房悦黑体验版常规体" pitchFamily="50" charset="-122"/>
              </a:rPr>
              <a:t>不会招人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C056968-B377-FD46-A514-55CDC5599A95}"/>
              </a:ext>
            </a:extLst>
          </p:cNvPr>
          <p:cNvGrpSpPr/>
          <p:nvPr/>
        </p:nvGrpSpPr>
        <p:grpSpPr>
          <a:xfrm>
            <a:off x="1320162" y="3793406"/>
            <a:ext cx="2111542" cy="2601044"/>
            <a:chOff x="1320162" y="3793406"/>
            <a:chExt cx="2111542" cy="2601044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A658DDE3-9725-3A41-900A-07C9FE3273C9}"/>
                </a:ext>
              </a:extLst>
            </p:cNvPr>
            <p:cNvSpPr/>
            <p:nvPr/>
          </p:nvSpPr>
          <p:spPr>
            <a:xfrm>
              <a:off x="1320162" y="3793406"/>
              <a:ext cx="2111542" cy="2601044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ea typeface="造字工房悦黑体验版常规体" pitchFamily="50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ea typeface="造字工房悦黑体验版常规体" pitchFamily="50" charset="-122"/>
              </a:endParaRPr>
            </a:p>
          </p:txBody>
        </p:sp>
        <p:sp>
          <p:nvSpPr>
            <p:cNvPr id="30" name="文本框 21">
              <a:extLst>
                <a:ext uri="{FF2B5EF4-FFF2-40B4-BE49-F238E27FC236}">
                  <a16:creationId xmlns:a16="http://schemas.microsoft.com/office/drawing/2014/main" id="{521AB146-5973-5F4D-9921-F6257184C1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99305" y="5723705"/>
              <a:ext cx="130035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不专业</a:t>
              </a:r>
            </a:p>
          </p:txBody>
        </p:sp>
        <p:sp>
          <p:nvSpPr>
            <p:cNvPr id="31" name="文本框 21">
              <a:extLst>
                <a:ext uri="{FF2B5EF4-FFF2-40B4-BE49-F238E27FC236}">
                  <a16:creationId xmlns:a16="http://schemas.microsoft.com/office/drawing/2014/main" id="{4C3CD4C4-414E-0747-AA48-9B9473BD9A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33163" y="4024552"/>
              <a:ext cx="1854525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>
                  <a:solidFill>
                    <a:schemeClr val="bg1"/>
                  </a:solidFill>
                  <a:ea typeface="造字工房悦黑体验版常规体" pitchFamily="50" charset="-122"/>
                </a:rPr>
                <a:t>中小企业主</a:t>
              </a: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>
                  <a:solidFill>
                    <a:schemeClr val="bg1"/>
                  </a:solidFill>
                  <a:ea typeface="造字工房悦黑体验版常规体" pitchFamily="50" charset="-122"/>
                </a:rPr>
                <a:t>行业技能不能包含企业运转所需的全部技能包</a:t>
              </a: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C69DA689-4595-FC4C-9314-97541AC8DB1D}"/>
              </a:ext>
            </a:extLst>
          </p:cNvPr>
          <p:cNvGrpSpPr/>
          <p:nvPr/>
        </p:nvGrpSpPr>
        <p:grpSpPr>
          <a:xfrm>
            <a:off x="3722879" y="3793406"/>
            <a:ext cx="2111542" cy="2601044"/>
            <a:chOff x="3722879" y="3793406"/>
            <a:chExt cx="2111542" cy="2601044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A919E0D6-8D12-5343-AC0E-BE0876022997}"/>
                </a:ext>
              </a:extLst>
            </p:cNvPr>
            <p:cNvSpPr/>
            <p:nvPr/>
          </p:nvSpPr>
          <p:spPr>
            <a:xfrm>
              <a:off x="3722879" y="3793406"/>
              <a:ext cx="2111542" cy="2601044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ea typeface="造字工房悦黑体验版常规体" pitchFamily="50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ea typeface="造字工房悦黑体验版常规体" pitchFamily="50" charset="-122"/>
              </a:endParaRPr>
            </a:p>
          </p:txBody>
        </p:sp>
        <p:sp>
          <p:nvSpPr>
            <p:cNvPr id="37" name="文本框 21">
              <a:extLst>
                <a:ext uri="{FF2B5EF4-FFF2-40B4-BE49-F238E27FC236}">
                  <a16:creationId xmlns:a16="http://schemas.microsoft.com/office/drawing/2014/main" id="{F40F3076-ED07-F441-B286-7D52A52615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02022" y="5723705"/>
              <a:ext cx="130035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无速度</a:t>
              </a:r>
            </a:p>
          </p:txBody>
        </p:sp>
        <p:sp>
          <p:nvSpPr>
            <p:cNvPr id="38" name="文本框 21">
              <a:extLst>
                <a:ext uri="{FF2B5EF4-FFF2-40B4-BE49-F238E27FC236}">
                  <a16:creationId xmlns:a16="http://schemas.microsoft.com/office/drawing/2014/main" id="{B48A5E5E-16FB-3741-BD69-02BB5D1224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35880" y="4024552"/>
              <a:ext cx="1854525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>
                  <a:solidFill>
                    <a:schemeClr val="bg1"/>
                  </a:solidFill>
                  <a:ea typeface="造字工房悦黑体验版常规体" pitchFamily="50" charset="-122"/>
                </a:rPr>
                <a:t>企业用人需求往往具有突发性、紧急性，招聘行业具有季节性。</a:t>
              </a: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E2DCD31C-E510-DF4A-A344-9088D74E98AA}"/>
              </a:ext>
            </a:extLst>
          </p:cNvPr>
          <p:cNvGrpSpPr/>
          <p:nvPr/>
        </p:nvGrpSpPr>
        <p:grpSpPr>
          <a:xfrm>
            <a:off x="6127474" y="3784734"/>
            <a:ext cx="2111542" cy="2601044"/>
            <a:chOff x="1320162" y="3793406"/>
            <a:chExt cx="2111542" cy="2601044"/>
          </a:xfrm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78AD487E-CA14-A540-9968-E48848650763}"/>
                </a:ext>
              </a:extLst>
            </p:cNvPr>
            <p:cNvSpPr/>
            <p:nvPr/>
          </p:nvSpPr>
          <p:spPr>
            <a:xfrm>
              <a:off x="1320162" y="3793406"/>
              <a:ext cx="2111542" cy="2601044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ea typeface="造字工房悦黑体验版常规体" pitchFamily="50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ea typeface="造字工房悦黑体验版常规体" pitchFamily="50" charset="-122"/>
              </a:endParaRPr>
            </a:p>
          </p:txBody>
        </p:sp>
        <p:sp>
          <p:nvSpPr>
            <p:cNvPr id="41" name="文本框 21">
              <a:extLst>
                <a:ext uri="{FF2B5EF4-FFF2-40B4-BE49-F238E27FC236}">
                  <a16:creationId xmlns:a16="http://schemas.microsoft.com/office/drawing/2014/main" id="{195CB387-CF8E-C243-BF63-FAA04483F2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99305" y="5723705"/>
              <a:ext cx="130035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不经济</a:t>
              </a:r>
            </a:p>
          </p:txBody>
        </p:sp>
        <p:sp>
          <p:nvSpPr>
            <p:cNvPr id="42" name="文本框 21">
              <a:extLst>
                <a:ext uri="{FF2B5EF4-FFF2-40B4-BE49-F238E27FC236}">
                  <a16:creationId xmlns:a16="http://schemas.microsoft.com/office/drawing/2014/main" id="{05864131-A4ED-A444-B611-E5966191DA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33163" y="4024552"/>
              <a:ext cx="1854525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>
                  <a:solidFill>
                    <a:schemeClr val="bg1"/>
                  </a:solidFill>
                  <a:ea typeface="造字工房悦黑体验版常规体" pitchFamily="50" charset="-122"/>
                </a:rPr>
                <a:t>虽然有能够快速补充企业所需人才的渠道，但是成本往往很高。</a:t>
              </a: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D6DD3BC6-5B2A-8344-80AC-A97A3BB3F845}"/>
              </a:ext>
            </a:extLst>
          </p:cNvPr>
          <p:cNvGrpSpPr/>
          <p:nvPr/>
        </p:nvGrpSpPr>
        <p:grpSpPr>
          <a:xfrm>
            <a:off x="8530191" y="3784734"/>
            <a:ext cx="2111542" cy="2601044"/>
            <a:chOff x="1320162" y="3793406"/>
            <a:chExt cx="2111542" cy="2601044"/>
          </a:xfrm>
        </p:grpSpPr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4A147A47-8588-FA42-BB67-D2F52EA7414B}"/>
                </a:ext>
              </a:extLst>
            </p:cNvPr>
            <p:cNvSpPr/>
            <p:nvPr/>
          </p:nvSpPr>
          <p:spPr>
            <a:xfrm>
              <a:off x="1320162" y="3793406"/>
              <a:ext cx="2111542" cy="2601044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ea typeface="造字工房悦黑体验版常规体" pitchFamily="50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ea typeface="造字工房悦黑体验版常规体" pitchFamily="50" charset="-122"/>
              </a:endParaRPr>
            </a:p>
          </p:txBody>
        </p:sp>
        <p:sp>
          <p:nvSpPr>
            <p:cNvPr id="45" name="文本框 21">
              <a:extLst>
                <a:ext uri="{FF2B5EF4-FFF2-40B4-BE49-F238E27FC236}">
                  <a16:creationId xmlns:a16="http://schemas.microsoft.com/office/drawing/2014/main" id="{BB41EA9A-A3BD-6140-A2B4-A749068804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99305" y="5723705"/>
              <a:ext cx="130035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无效率</a:t>
              </a:r>
            </a:p>
          </p:txBody>
        </p:sp>
        <p:sp>
          <p:nvSpPr>
            <p:cNvPr id="46" name="文本框 21">
              <a:extLst>
                <a:ext uri="{FF2B5EF4-FFF2-40B4-BE49-F238E27FC236}">
                  <a16:creationId xmlns:a16="http://schemas.microsoft.com/office/drawing/2014/main" id="{DF5612D8-61BE-6A48-A8D6-0F12EE4A34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33163" y="4024552"/>
              <a:ext cx="1854525" cy="1477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>
                  <a:solidFill>
                    <a:schemeClr val="bg1"/>
                  </a:solidFill>
                  <a:ea typeface="造字工房悦黑体验版常规体" pitchFamily="50" charset="-122"/>
                </a:rPr>
                <a:t>招聘不仅需要</a:t>
              </a:r>
              <a:r>
                <a:rPr lang="en-US" altLang="zh-CN" dirty="0">
                  <a:solidFill>
                    <a:schemeClr val="bg1"/>
                  </a:solidFill>
                  <a:ea typeface="造字工房悦黑体验版常规体" pitchFamily="50" charset="-122"/>
                </a:rPr>
                <a:t>HR</a:t>
              </a:r>
              <a:r>
                <a:rPr lang="zh-CN" altLang="en-US" dirty="0">
                  <a:solidFill>
                    <a:schemeClr val="bg1"/>
                  </a:solidFill>
                  <a:ea typeface="造字工房悦黑体验版常规体" pitchFamily="50" charset="-122"/>
                </a:rPr>
                <a:t>的努力工作，时薪上千的行业大牛也需要花费时间在面试上。</a:t>
              </a: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8829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直接连接符 32"/>
          <p:cNvCxnSpPr/>
          <p:nvPr/>
        </p:nvCxnSpPr>
        <p:spPr>
          <a:xfrm flipV="1">
            <a:off x="1685925" y="850900"/>
            <a:ext cx="8281988" cy="1588"/>
          </a:xfrm>
          <a:prstGeom prst="line">
            <a:avLst/>
          </a:prstGeom>
          <a:ln w="19050">
            <a:solidFill>
              <a:srgbClr val="E653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0" y="260350"/>
            <a:ext cx="1271588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343025" y="260350"/>
            <a:ext cx="73025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481138" y="463550"/>
            <a:ext cx="63500" cy="225425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21" name="文本框 6"/>
          <p:cNvSpPr txBox="1">
            <a:spLocks noChangeArrowheads="1"/>
          </p:cNvSpPr>
          <p:nvPr/>
        </p:nvSpPr>
        <p:spPr bwMode="auto">
          <a:xfrm>
            <a:off x="1544638" y="304800"/>
            <a:ext cx="43353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ea typeface="微软雅黑" pitchFamily="34" charset="-122"/>
              </a:defRPr>
            </a:lvl1pPr>
          </a:lstStyle>
          <a:p>
            <a:r>
              <a:rPr lang="zh-CN" altLang="en-US" dirty="0">
                <a:sym typeface="Times New Roman" pitchFamily="18" charset="0"/>
              </a:rPr>
              <a:t>行业现状和未来发展趋势</a:t>
            </a:r>
          </a:p>
        </p:txBody>
      </p:sp>
      <p:sp>
        <p:nvSpPr>
          <p:cNvPr id="13" name="文本框 6">
            <a:extLst>
              <a:ext uri="{FF2B5EF4-FFF2-40B4-BE49-F238E27FC236}">
                <a16:creationId xmlns:a16="http://schemas.microsoft.com/office/drawing/2014/main" id="{70B1A714-0E75-824F-93C8-A99C1B90E6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408" y="1124744"/>
            <a:ext cx="43353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>
                <a:solidFill>
                  <a:srgbClr val="E24242"/>
                </a:solidFill>
                <a:latin typeface="宋体" panose="02010600030101010101" pitchFamily="2" charset="-122"/>
                <a:ea typeface="宋体" panose="02010600030101010101" pitchFamily="2" charset="-122"/>
                <a:cs typeface="造字工房悦黑体验版常规体"/>
              </a:defRPr>
            </a:lvl1pPr>
          </a:lstStyle>
          <a:p>
            <a:r>
              <a:rPr lang="zh-CN" altLang="en-US" sz="2400" dirty="0"/>
              <a:t>企业招聘</a:t>
            </a:r>
          </a:p>
        </p:txBody>
      </p:sp>
      <p:pic>
        <p:nvPicPr>
          <p:cNvPr id="5" name="图形 4" descr="悲伤的脸，没有填充">
            <a:extLst>
              <a:ext uri="{FF2B5EF4-FFF2-40B4-BE49-F238E27FC236}">
                <a16:creationId xmlns:a16="http://schemas.microsoft.com/office/drawing/2014/main" id="{9D0ED47A-B57A-F24F-BCF9-C5DC6077E9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18284" y="1858665"/>
            <a:ext cx="596205" cy="596205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64E247E7-ABBA-1842-BAC7-25164526DD9A}"/>
              </a:ext>
            </a:extLst>
          </p:cNvPr>
          <p:cNvSpPr/>
          <p:nvPr/>
        </p:nvSpPr>
        <p:spPr>
          <a:xfrm>
            <a:off x="2063056" y="1806799"/>
            <a:ext cx="7904857" cy="648071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23" name="文本框 21">
            <a:extLst>
              <a:ext uri="{FF2B5EF4-FFF2-40B4-BE49-F238E27FC236}">
                <a16:creationId xmlns:a16="http://schemas.microsoft.com/office/drawing/2014/main" id="{2318C964-741F-624E-95F8-0430CF27C7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0393" y="1930779"/>
            <a:ext cx="641979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ea typeface="微软雅黑" pitchFamily="34" charset="-122"/>
              </a:rPr>
              <a:t>除此以外</a:t>
            </a:r>
            <a:endParaRPr lang="en" altLang="zh-CN" sz="2000" dirty="0">
              <a:solidFill>
                <a:schemeClr val="bg1"/>
              </a:solidFill>
              <a:ea typeface="微软雅黑" pitchFamily="34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C056968-B377-FD46-A514-55CDC5599A95}"/>
              </a:ext>
            </a:extLst>
          </p:cNvPr>
          <p:cNvGrpSpPr/>
          <p:nvPr/>
        </p:nvGrpSpPr>
        <p:grpSpPr>
          <a:xfrm>
            <a:off x="1775520" y="2870238"/>
            <a:ext cx="2617476" cy="2601044"/>
            <a:chOff x="1320162" y="3793406"/>
            <a:chExt cx="2111542" cy="2601044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A658DDE3-9725-3A41-900A-07C9FE3273C9}"/>
                </a:ext>
              </a:extLst>
            </p:cNvPr>
            <p:cNvSpPr/>
            <p:nvPr/>
          </p:nvSpPr>
          <p:spPr>
            <a:xfrm>
              <a:off x="1320162" y="3793406"/>
              <a:ext cx="2111542" cy="2601044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ea typeface="造字工房悦黑体验版常规体" pitchFamily="50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ea typeface="造字工房悦黑体验版常规体" pitchFamily="50" charset="-122"/>
              </a:endParaRPr>
            </a:p>
          </p:txBody>
        </p:sp>
        <p:sp>
          <p:nvSpPr>
            <p:cNvPr id="31" name="文本框 21">
              <a:extLst>
                <a:ext uri="{FF2B5EF4-FFF2-40B4-BE49-F238E27FC236}">
                  <a16:creationId xmlns:a16="http://schemas.microsoft.com/office/drawing/2014/main" id="{4C3CD4C4-414E-0747-AA48-9B9473BD9A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33163" y="4024552"/>
              <a:ext cx="1854525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>
                  <a:solidFill>
                    <a:schemeClr val="bg1"/>
                  </a:solidFill>
                  <a:ea typeface="造字工房悦黑体验版常规体" pitchFamily="50" charset="-122"/>
                </a:rPr>
                <a:t>只能，只需，只要，只有</a:t>
              </a:r>
              <a:r>
                <a:rPr lang="en-US" altLang="zh-CN" dirty="0">
                  <a:solidFill>
                    <a:schemeClr val="bg1"/>
                  </a:solidFill>
                  <a:ea typeface="造字工房悦黑体验版常规体" pitchFamily="50" charset="-122"/>
                </a:rPr>
                <a:t>…</a:t>
              </a:r>
            </a:p>
          </p:txBody>
        </p:sp>
      </p:grpSp>
      <p:sp>
        <p:nvSpPr>
          <p:cNvPr id="47" name="文本框 21">
            <a:extLst>
              <a:ext uri="{FF2B5EF4-FFF2-40B4-BE49-F238E27FC236}">
                <a16:creationId xmlns:a16="http://schemas.microsoft.com/office/drawing/2014/main" id="{759C70EB-3192-EC42-B8B0-37D4E11289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6773" y="4487194"/>
            <a:ext cx="234118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ea typeface="造字工房悦黑体验版常规体" pitchFamily="50" charset="-122"/>
              </a:rPr>
              <a:t>留一个，剩一个，招一个，选一个</a:t>
            </a:r>
            <a:r>
              <a:rPr lang="en-US" altLang="zh-CN" dirty="0">
                <a:solidFill>
                  <a:schemeClr val="bg1"/>
                </a:solidFill>
                <a:ea typeface="造字工房悦黑体验版常规体" pitchFamily="50" charset="-122"/>
              </a:rPr>
              <a:t>…</a:t>
            </a:r>
          </a:p>
        </p:txBody>
      </p:sp>
      <p:sp>
        <p:nvSpPr>
          <p:cNvPr id="2" name="右箭头 1">
            <a:extLst>
              <a:ext uri="{FF2B5EF4-FFF2-40B4-BE49-F238E27FC236}">
                <a16:creationId xmlns:a16="http://schemas.microsoft.com/office/drawing/2014/main" id="{29498B9F-4E91-794F-A23B-D6E90B172F9C}"/>
              </a:ext>
            </a:extLst>
          </p:cNvPr>
          <p:cNvSpPr/>
          <p:nvPr/>
        </p:nvSpPr>
        <p:spPr>
          <a:xfrm>
            <a:off x="5538828" y="3765016"/>
            <a:ext cx="720080" cy="811487"/>
          </a:xfrm>
          <a:prstGeom prst="rightArrow">
            <a:avLst/>
          </a:prstGeom>
          <a:solidFill>
            <a:srgbClr val="3434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4293EBAD-AB4B-084B-88FF-6D803E54E633}"/>
              </a:ext>
            </a:extLst>
          </p:cNvPr>
          <p:cNvGrpSpPr/>
          <p:nvPr/>
        </p:nvGrpSpPr>
        <p:grpSpPr>
          <a:xfrm>
            <a:off x="7404740" y="2852936"/>
            <a:ext cx="2617476" cy="2601044"/>
            <a:chOff x="1320162" y="3793406"/>
            <a:chExt cx="2111542" cy="2601044"/>
          </a:xfrm>
        </p:grpSpPr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B31DED77-4D2B-F345-8F7C-45C8B7540EB8}"/>
                </a:ext>
              </a:extLst>
            </p:cNvPr>
            <p:cNvSpPr/>
            <p:nvPr/>
          </p:nvSpPr>
          <p:spPr>
            <a:xfrm>
              <a:off x="1320162" y="3793406"/>
              <a:ext cx="2111542" cy="2601044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ea typeface="造字工房悦黑体验版常规体" pitchFamily="50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ea typeface="造字工房悦黑体验版常规体" pitchFamily="50" charset="-122"/>
              </a:endParaRPr>
            </a:p>
          </p:txBody>
        </p:sp>
        <p:sp>
          <p:nvSpPr>
            <p:cNvPr id="50" name="文本框 21">
              <a:extLst>
                <a:ext uri="{FF2B5EF4-FFF2-40B4-BE49-F238E27FC236}">
                  <a16:creationId xmlns:a16="http://schemas.microsoft.com/office/drawing/2014/main" id="{4659D5B0-2C0F-804F-B9AE-631D90BACE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33163" y="4271328"/>
              <a:ext cx="1854525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>
                  <a:solidFill>
                    <a:schemeClr val="bg1"/>
                  </a:solidFill>
                  <a:ea typeface="造字工房悦黑体验版常规体" pitchFamily="50" charset="-122"/>
                </a:rPr>
                <a:t>大量重复无意义的面试，时时刻刻都在发生着。</a:t>
              </a: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>
                  <a:solidFill>
                    <a:schemeClr val="bg1"/>
                  </a:solidFill>
                  <a:ea typeface="造字工房悦黑体验版常规体" pitchFamily="50" charset="-122"/>
                </a:rPr>
                <a:t>大量人才的宝贵时间，时时刻刻都在浪费着。</a:t>
              </a: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</p:txBody>
        </p:sp>
      </p:grpSp>
      <p:sp>
        <p:nvSpPr>
          <p:cNvPr id="51" name="矩形 50">
            <a:extLst>
              <a:ext uri="{FF2B5EF4-FFF2-40B4-BE49-F238E27FC236}">
                <a16:creationId xmlns:a16="http://schemas.microsoft.com/office/drawing/2014/main" id="{5C6E2CAB-0834-A74E-A0B2-C119B000E29D}"/>
              </a:ext>
            </a:extLst>
          </p:cNvPr>
          <p:cNvSpPr/>
          <p:nvPr/>
        </p:nvSpPr>
        <p:spPr>
          <a:xfrm>
            <a:off x="2116741" y="5877272"/>
            <a:ext cx="7904857" cy="648071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52" name="文本框 21">
            <a:extLst>
              <a:ext uri="{FF2B5EF4-FFF2-40B4-BE49-F238E27FC236}">
                <a16:creationId xmlns:a16="http://schemas.microsoft.com/office/drawing/2014/main" id="{3000AA6E-CFEC-5A41-A815-C1942D016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4078" y="6001252"/>
            <a:ext cx="753232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ea typeface="微软雅黑" pitchFamily="34" charset="-122"/>
              </a:rPr>
              <a:t>现有招聘模式造成大量社会资源的浪费。</a:t>
            </a:r>
            <a:endParaRPr lang="en" altLang="zh-CN" sz="2000" dirty="0">
              <a:solidFill>
                <a:schemeClr val="bg1"/>
              </a:solidFill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2903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直接连接符 32"/>
          <p:cNvCxnSpPr/>
          <p:nvPr/>
        </p:nvCxnSpPr>
        <p:spPr>
          <a:xfrm flipV="1">
            <a:off x="1685925" y="850900"/>
            <a:ext cx="8281988" cy="1588"/>
          </a:xfrm>
          <a:prstGeom prst="line">
            <a:avLst/>
          </a:prstGeom>
          <a:ln w="19050">
            <a:solidFill>
              <a:srgbClr val="E653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0" y="260350"/>
            <a:ext cx="1271588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343025" y="260350"/>
            <a:ext cx="73025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481138" y="463550"/>
            <a:ext cx="63500" cy="225425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21" name="文本框 6"/>
          <p:cNvSpPr txBox="1">
            <a:spLocks noChangeArrowheads="1"/>
          </p:cNvSpPr>
          <p:nvPr/>
        </p:nvSpPr>
        <p:spPr bwMode="auto">
          <a:xfrm>
            <a:off x="1544638" y="304800"/>
            <a:ext cx="43353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ea typeface="微软雅黑" pitchFamily="34" charset="-122"/>
              </a:defRPr>
            </a:lvl1pPr>
          </a:lstStyle>
          <a:p>
            <a:r>
              <a:rPr lang="zh-CN" altLang="en-US" dirty="0">
                <a:sym typeface="Times New Roman" pitchFamily="18" charset="0"/>
              </a:rPr>
              <a:t>行业现状和未来发展趋势</a:t>
            </a:r>
          </a:p>
        </p:txBody>
      </p:sp>
      <p:sp>
        <p:nvSpPr>
          <p:cNvPr id="13" name="文本框 6">
            <a:extLst>
              <a:ext uri="{FF2B5EF4-FFF2-40B4-BE49-F238E27FC236}">
                <a16:creationId xmlns:a16="http://schemas.microsoft.com/office/drawing/2014/main" id="{70B1A714-0E75-824F-93C8-A99C1B90E6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408" y="1124744"/>
            <a:ext cx="43353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>
                <a:solidFill>
                  <a:srgbClr val="E24242"/>
                </a:solidFill>
                <a:latin typeface="宋体" panose="02010600030101010101" pitchFamily="2" charset="-122"/>
                <a:ea typeface="宋体" panose="02010600030101010101" pitchFamily="2" charset="-122"/>
                <a:cs typeface="造字工房悦黑体验版常规体"/>
              </a:defRPr>
            </a:lvl1pPr>
          </a:lstStyle>
          <a:p>
            <a:r>
              <a:rPr lang="zh-CN" altLang="en-US" sz="2400" dirty="0"/>
              <a:t>网络视频</a:t>
            </a:r>
          </a:p>
        </p:txBody>
      </p:sp>
      <p:pic>
        <p:nvPicPr>
          <p:cNvPr id="5" name="图形 4" descr="悲伤的脸，没有填充">
            <a:extLst>
              <a:ext uri="{FF2B5EF4-FFF2-40B4-BE49-F238E27FC236}">
                <a16:creationId xmlns:a16="http://schemas.microsoft.com/office/drawing/2014/main" id="{9D0ED47A-B57A-F24F-BCF9-C5DC6077E9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18284" y="1858665"/>
            <a:ext cx="596205" cy="596205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64E247E7-ABBA-1842-BAC7-25164526DD9A}"/>
              </a:ext>
            </a:extLst>
          </p:cNvPr>
          <p:cNvSpPr/>
          <p:nvPr/>
        </p:nvSpPr>
        <p:spPr>
          <a:xfrm>
            <a:off x="2063056" y="1806799"/>
            <a:ext cx="7904857" cy="648071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23" name="文本框 21">
            <a:extLst>
              <a:ext uri="{FF2B5EF4-FFF2-40B4-BE49-F238E27FC236}">
                <a16:creationId xmlns:a16="http://schemas.microsoft.com/office/drawing/2014/main" id="{2318C964-741F-624E-95F8-0430CF27C7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0394" y="1930779"/>
            <a:ext cx="751399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ea typeface="微软雅黑" pitchFamily="34" charset="-122"/>
              </a:rPr>
              <a:t>新兴行业就没有痛点吗？   </a:t>
            </a:r>
            <a:r>
              <a:rPr lang="en-US" altLang="zh-CN" sz="2000" dirty="0">
                <a:solidFill>
                  <a:schemeClr val="bg1"/>
                </a:solidFill>
                <a:ea typeface="微软雅黑" pitchFamily="34" charset="-122"/>
              </a:rPr>
              <a:t>----</a:t>
            </a:r>
            <a:r>
              <a:rPr lang="zh-CN" altLang="en-US" sz="2000" dirty="0">
                <a:solidFill>
                  <a:schemeClr val="bg1"/>
                </a:solidFill>
                <a:ea typeface="微软雅黑" pitchFamily="34" charset="-122"/>
              </a:rPr>
              <a:t>   百舸争流，痛点正在被解决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F42154F-725A-BB44-8192-B63C1E3E57A8}"/>
              </a:ext>
            </a:extLst>
          </p:cNvPr>
          <p:cNvSpPr/>
          <p:nvPr/>
        </p:nvSpPr>
        <p:spPr>
          <a:xfrm>
            <a:off x="4671680" y="2921444"/>
            <a:ext cx="2687607" cy="596204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ea typeface="造字工房悦黑体验版常规体" pitchFamily="50" charset="-122"/>
              </a:rPr>
              <a:t>如何持久？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D502A7E4-836B-C342-A1FC-A0782E8715DA}"/>
              </a:ext>
            </a:extLst>
          </p:cNvPr>
          <p:cNvSpPr/>
          <p:nvPr/>
        </p:nvSpPr>
        <p:spPr>
          <a:xfrm>
            <a:off x="8023199" y="2917895"/>
            <a:ext cx="2687607" cy="596204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ea typeface="造字工房悦黑体验版常规体" pitchFamily="50" charset="-122"/>
              </a:rPr>
              <a:t>提升价值？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CFE03E27-8816-E84E-AA18-EFA1A66FB473}"/>
              </a:ext>
            </a:extLst>
          </p:cNvPr>
          <p:cNvSpPr/>
          <p:nvPr/>
        </p:nvSpPr>
        <p:spPr>
          <a:xfrm>
            <a:off x="1318284" y="2924944"/>
            <a:ext cx="2689484" cy="596204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ea typeface="造字工房悦黑体验版常规体" pitchFamily="50" charset="-122"/>
              </a:rPr>
              <a:t>怎样做大？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C056968-B377-FD46-A514-55CDC5599A95}"/>
              </a:ext>
            </a:extLst>
          </p:cNvPr>
          <p:cNvGrpSpPr/>
          <p:nvPr/>
        </p:nvGrpSpPr>
        <p:grpSpPr>
          <a:xfrm>
            <a:off x="1320162" y="3793406"/>
            <a:ext cx="2687606" cy="2601044"/>
            <a:chOff x="1320162" y="3793406"/>
            <a:chExt cx="2111542" cy="2601044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A658DDE3-9725-3A41-900A-07C9FE3273C9}"/>
                </a:ext>
              </a:extLst>
            </p:cNvPr>
            <p:cNvSpPr/>
            <p:nvPr/>
          </p:nvSpPr>
          <p:spPr>
            <a:xfrm>
              <a:off x="1320162" y="3793406"/>
              <a:ext cx="2111542" cy="2601044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ea typeface="造字工房悦黑体验版常规体" pitchFamily="50" charset="-122"/>
              </a:endParaRPr>
            </a:p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ea typeface="造字工房悦黑体验版常规体" pitchFamily="50" charset="-122"/>
              </a:endParaRPr>
            </a:p>
          </p:txBody>
        </p:sp>
        <p:sp>
          <p:nvSpPr>
            <p:cNvPr id="31" name="文本框 21">
              <a:extLst>
                <a:ext uri="{FF2B5EF4-FFF2-40B4-BE49-F238E27FC236}">
                  <a16:creationId xmlns:a16="http://schemas.microsoft.com/office/drawing/2014/main" id="{4C3CD4C4-414E-0747-AA48-9B9473BD9A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5721" y="4232779"/>
              <a:ext cx="1854525" cy="17049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>
                  <a:solidFill>
                    <a:schemeClr val="bg1"/>
                  </a:solidFill>
                  <a:ea typeface="造字工房悦黑体验版常规体" pitchFamily="50" charset="-122"/>
                </a:rPr>
                <a:t>大部分自媒体市场足够细分，受众群体单一，拓展困难。容易到达天花板。</a:t>
              </a: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E2DCD31C-E510-DF4A-A344-9088D74E98AA}"/>
              </a:ext>
            </a:extLst>
          </p:cNvPr>
          <p:cNvGrpSpPr/>
          <p:nvPr/>
        </p:nvGrpSpPr>
        <p:grpSpPr>
          <a:xfrm>
            <a:off x="4671680" y="3784734"/>
            <a:ext cx="2687606" cy="2601044"/>
            <a:chOff x="1320162" y="3793406"/>
            <a:chExt cx="2111542" cy="2601044"/>
          </a:xfrm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78AD487E-CA14-A540-9968-E48848650763}"/>
                </a:ext>
              </a:extLst>
            </p:cNvPr>
            <p:cNvSpPr/>
            <p:nvPr/>
          </p:nvSpPr>
          <p:spPr>
            <a:xfrm>
              <a:off x="1320162" y="3793406"/>
              <a:ext cx="2111542" cy="2601044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ea typeface="造字工房悦黑体验版常规体" pitchFamily="50" charset="-122"/>
              </a:endParaRPr>
            </a:p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ea typeface="造字工房悦黑体验版常规体" pitchFamily="50" charset="-122"/>
              </a:endParaRPr>
            </a:p>
          </p:txBody>
        </p:sp>
        <p:sp>
          <p:nvSpPr>
            <p:cNvPr id="42" name="文本框 21">
              <a:extLst>
                <a:ext uri="{FF2B5EF4-FFF2-40B4-BE49-F238E27FC236}">
                  <a16:creationId xmlns:a16="http://schemas.microsoft.com/office/drawing/2014/main" id="{05864131-A4ED-A444-B611-E5966191DA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11930" y="4250123"/>
              <a:ext cx="1854525" cy="17049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>
                  <a:solidFill>
                    <a:schemeClr val="bg1"/>
                  </a:solidFill>
                  <a:ea typeface="造字工房悦黑体验版常规体" pitchFamily="50" charset="-122"/>
                </a:rPr>
                <a:t>单一领域的自媒体内容容易见底，原创内容不足成为大部分自媒体的主要发展难题。</a:t>
              </a: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D6DD3BC6-5B2A-8344-80AC-A97A3BB3F845}"/>
              </a:ext>
            </a:extLst>
          </p:cNvPr>
          <p:cNvGrpSpPr/>
          <p:nvPr/>
        </p:nvGrpSpPr>
        <p:grpSpPr>
          <a:xfrm>
            <a:off x="8023198" y="3793406"/>
            <a:ext cx="2687606" cy="2601044"/>
            <a:chOff x="1320162" y="3793406"/>
            <a:chExt cx="2111542" cy="2601044"/>
          </a:xfrm>
        </p:grpSpPr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4A147A47-8588-FA42-BB67-D2F52EA7414B}"/>
                </a:ext>
              </a:extLst>
            </p:cNvPr>
            <p:cNvSpPr/>
            <p:nvPr/>
          </p:nvSpPr>
          <p:spPr>
            <a:xfrm>
              <a:off x="1320162" y="3793406"/>
              <a:ext cx="2111542" cy="2601044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ea typeface="造字工房悦黑体验版常规体" pitchFamily="50" charset="-122"/>
              </a:endParaRPr>
            </a:p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ea typeface="造字工房悦黑体验版常规体" pitchFamily="50" charset="-122"/>
              </a:endParaRPr>
            </a:p>
          </p:txBody>
        </p:sp>
        <p:sp>
          <p:nvSpPr>
            <p:cNvPr id="46" name="文本框 21">
              <a:extLst>
                <a:ext uri="{FF2B5EF4-FFF2-40B4-BE49-F238E27FC236}">
                  <a16:creationId xmlns:a16="http://schemas.microsoft.com/office/drawing/2014/main" id="{DF5612D8-61BE-6A48-A8D6-0F12EE4A34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8671" y="4025030"/>
              <a:ext cx="1854525" cy="21204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>
                  <a:solidFill>
                    <a:schemeClr val="bg1"/>
                  </a:solidFill>
                  <a:ea typeface="造字工房悦黑体验版常规体" pitchFamily="50" charset="-122"/>
                </a:rPr>
                <a:t>内容领域必须清晰简单，导致拓展困难。如何提升附加值，在视频的基础上不容易操作。</a:t>
              </a: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7667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60350"/>
            <a:ext cx="1271588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43025" y="260350"/>
            <a:ext cx="73025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81138" y="463550"/>
            <a:ext cx="63500" cy="225425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14340" name="文本框 6"/>
          <p:cNvSpPr txBox="1">
            <a:spLocks noChangeArrowheads="1"/>
          </p:cNvSpPr>
          <p:nvPr/>
        </p:nvSpPr>
        <p:spPr bwMode="auto">
          <a:xfrm>
            <a:off x="1544638" y="304800"/>
            <a:ext cx="491140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itchFamily="34" charset="-122"/>
              </a:rPr>
              <a:t>职场小卧底项目合作计划书目录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造字工房悦黑体验版常规体"/>
              <a:ea typeface="造字工房悦黑体验版常规体"/>
              <a:cs typeface="造字工房悦黑体验版常规体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FB2DDE5B-936B-8F46-B32E-9AF71636C980}"/>
              </a:ext>
            </a:extLst>
          </p:cNvPr>
          <p:cNvGrpSpPr/>
          <p:nvPr/>
        </p:nvGrpSpPr>
        <p:grpSpPr>
          <a:xfrm>
            <a:off x="836613" y="1484785"/>
            <a:ext cx="10441160" cy="648071"/>
            <a:chOff x="911424" y="1268761"/>
            <a:chExt cx="10441160" cy="648071"/>
          </a:xfrm>
        </p:grpSpPr>
        <p:sp>
          <p:nvSpPr>
            <p:cNvPr id="17" name="矩形 16"/>
            <p:cNvSpPr/>
            <p:nvPr/>
          </p:nvSpPr>
          <p:spPr>
            <a:xfrm>
              <a:off x="1847032" y="1268761"/>
              <a:ext cx="9505552" cy="648071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911424" y="1268761"/>
              <a:ext cx="807974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一</a:t>
              </a:r>
              <a:endPara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4357" name="文本框 21"/>
            <p:cNvSpPr txBox="1">
              <a:spLocks noChangeArrowheads="1"/>
            </p:cNvSpPr>
            <p:nvPr/>
          </p:nvSpPr>
          <p:spPr bwMode="auto">
            <a:xfrm>
              <a:off x="1894370" y="1392741"/>
              <a:ext cx="338455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行业和市场介绍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1C0ABF08-82DD-1549-A436-3BB5398731AA}"/>
              </a:ext>
            </a:extLst>
          </p:cNvPr>
          <p:cNvGrpSpPr/>
          <p:nvPr/>
        </p:nvGrpSpPr>
        <p:grpSpPr>
          <a:xfrm>
            <a:off x="836613" y="2204865"/>
            <a:ext cx="10441160" cy="648071"/>
            <a:chOff x="911424" y="2101206"/>
            <a:chExt cx="10441160" cy="648071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34CBFF29-06A4-4744-AF38-AC7B69FC1F10}"/>
                </a:ext>
              </a:extLst>
            </p:cNvPr>
            <p:cNvSpPr/>
            <p:nvPr/>
          </p:nvSpPr>
          <p:spPr>
            <a:xfrm>
              <a:off x="1847032" y="2101206"/>
              <a:ext cx="9505552" cy="648071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F3689ED6-9CEB-3A4D-91F1-B47BF3EBA07D}"/>
                </a:ext>
              </a:extLst>
            </p:cNvPr>
            <p:cNvSpPr/>
            <p:nvPr/>
          </p:nvSpPr>
          <p:spPr>
            <a:xfrm>
              <a:off x="911424" y="2101206"/>
              <a:ext cx="807974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二</a:t>
              </a:r>
              <a:endPara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8" name="文本框 21">
              <a:extLst>
                <a:ext uri="{FF2B5EF4-FFF2-40B4-BE49-F238E27FC236}">
                  <a16:creationId xmlns:a16="http://schemas.microsoft.com/office/drawing/2014/main" id="{8C60D23B-AE50-BE43-AC29-5FB121DDA2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4370" y="2225186"/>
              <a:ext cx="338455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行业问题及痛点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51407D0D-E9F9-934A-A487-B6470D8812EE}"/>
              </a:ext>
            </a:extLst>
          </p:cNvPr>
          <p:cNvGrpSpPr/>
          <p:nvPr/>
        </p:nvGrpSpPr>
        <p:grpSpPr>
          <a:xfrm>
            <a:off x="836613" y="2924945"/>
            <a:ext cx="10441160" cy="648071"/>
            <a:chOff x="911424" y="2101206"/>
            <a:chExt cx="10441160" cy="648071"/>
          </a:xfrm>
        </p:grpSpPr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28DED974-B7C4-0C4D-B13E-E399CF203D35}"/>
                </a:ext>
              </a:extLst>
            </p:cNvPr>
            <p:cNvSpPr/>
            <p:nvPr/>
          </p:nvSpPr>
          <p:spPr>
            <a:xfrm>
              <a:off x="1847032" y="2101206"/>
              <a:ext cx="9505552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12F860B2-504D-DF45-9526-73528B93332F}"/>
                </a:ext>
              </a:extLst>
            </p:cNvPr>
            <p:cNvSpPr/>
            <p:nvPr/>
          </p:nvSpPr>
          <p:spPr>
            <a:xfrm>
              <a:off x="911424" y="2101206"/>
              <a:ext cx="807974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三</a:t>
              </a:r>
              <a:endPara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6" name="文本框 21">
              <a:extLst>
                <a:ext uri="{FF2B5EF4-FFF2-40B4-BE49-F238E27FC236}">
                  <a16:creationId xmlns:a16="http://schemas.microsoft.com/office/drawing/2014/main" id="{BE5DE173-9272-264B-82BA-548635DBCE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4370" y="2225186"/>
              <a:ext cx="338455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解决方案和商业模式</a:t>
              </a: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69278701-C9E5-E646-9CD3-68F02B39691B}"/>
              </a:ext>
            </a:extLst>
          </p:cNvPr>
          <p:cNvGrpSpPr/>
          <p:nvPr/>
        </p:nvGrpSpPr>
        <p:grpSpPr>
          <a:xfrm>
            <a:off x="836613" y="3645025"/>
            <a:ext cx="10441160" cy="648071"/>
            <a:chOff x="911424" y="2101206"/>
            <a:chExt cx="10441160" cy="648071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B59DD19C-B53D-3E46-B7B3-D04E69501377}"/>
                </a:ext>
              </a:extLst>
            </p:cNvPr>
            <p:cNvSpPr/>
            <p:nvPr/>
          </p:nvSpPr>
          <p:spPr>
            <a:xfrm>
              <a:off x="1847032" y="2101206"/>
              <a:ext cx="9505552" cy="648071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2904539D-8B52-0347-AA36-9D2A71079965}"/>
                </a:ext>
              </a:extLst>
            </p:cNvPr>
            <p:cNvSpPr/>
            <p:nvPr/>
          </p:nvSpPr>
          <p:spPr>
            <a:xfrm>
              <a:off x="911424" y="2101206"/>
              <a:ext cx="807974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四</a:t>
              </a:r>
              <a:endPara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50" name="文本框 21">
              <a:extLst>
                <a:ext uri="{FF2B5EF4-FFF2-40B4-BE49-F238E27FC236}">
                  <a16:creationId xmlns:a16="http://schemas.microsoft.com/office/drawing/2014/main" id="{75DF4A81-B225-8F4B-B231-BA211467AD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4370" y="2225186"/>
              <a:ext cx="338455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未来发展方向和战略路径</a:t>
              </a: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FF29C35E-1905-BF4A-9933-3CF33E34BB87}"/>
              </a:ext>
            </a:extLst>
          </p:cNvPr>
          <p:cNvGrpSpPr/>
          <p:nvPr/>
        </p:nvGrpSpPr>
        <p:grpSpPr>
          <a:xfrm>
            <a:off x="836613" y="4365105"/>
            <a:ext cx="10441160" cy="648071"/>
            <a:chOff x="911424" y="2101206"/>
            <a:chExt cx="10441160" cy="648071"/>
          </a:xfrm>
        </p:grpSpPr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6E7932DF-7778-5645-AB9A-71E8CB42B88E}"/>
                </a:ext>
              </a:extLst>
            </p:cNvPr>
            <p:cNvSpPr/>
            <p:nvPr/>
          </p:nvSpPr>
          <p:spPr>
            <a:xfrm>
              <a:off x="1847032" y="2101206"/>
              <a:ext cx="9505552" cy="648071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4A2E743C-B3F3-1144-8F02-4E7AF0E4E315}"/>
                </a:ext>
              </a:extLst>
            </p:cNvPr>
            <p:cNvSpPr/>
            <p:nvPr/>
          </p:nvSpPr>
          <p:spPr>
            <a:xfrm>
              <a:off x="911424" y="2101206"/>
              <a:ext cx="807974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五</a:t>
              </a:r>
              <a:endPara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54" name="文本框 21">
              <a:extLst>
                <a:ext uri="{FF2B5EF4-FFF2-40B4-BE49-F238E27FC236}">
                  <a16:creationId xmlns:a16="http://schemas.microsoft.com/office/drawing/2014/main" id="{90AEC390-9C9D-ED49-B17E-7A782BE761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4370" y="2225186"/>
              <a:ext cx="338455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项目预算和融资规划</a:t>
              </a:r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22636B63-9D1D-D344-AF31-B3A5ABFE1229}"/>
              </a:ext>
            </a:extLst>
          </p:cNvPr>
          <p:cNvGrpSpPr/>
          <p:nvPr/>
        </p:nvGrpSpPr>
        <p:grpSpPr>
          <a:xfrm>
            <a:off x="836613" y="5085185"/>
            <a:ext cx="10441160" cy="648071"/>
            <a:chOff x="911424" y="2101206"/>
            <a:chExt cx="10441160" cy="648071"/>
          </a:xfrm>
        </p:grpSpPr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04379580-C7CA-154B-B44E-D328D0EC42D8}"/>
                </a:ext>
              </a:extLst>
            </p:cNvPr>
            <p:cNvSpPr/>
            <p:nvPr/>
          </p:nvSpPr>
          <p:spPr>
            <a:xfrm>
              <a:off x="1847032" y="2101206"/>
              <a:ext cx="9505552" cy="648071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914357D8-525B-DB4B-BEFC-0A25B3D29F8B}"/>
                </a:ext>
              </a:extLst>
            </p:cNvPr>
            <p:cNvSpPr/>
            <p:nvPr/>
          </p:nvSpPr>
          <p:spPr>
            <a:xfrm>
              <a:off x="911424" y="2101206"/>
              <a:ext cx="807974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六</a:t>
              </a:r>
              <a:endPara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62" name="文本框 21">
              <a:extLst>
                <a:ext uri="{FF2B5EF4-FFF2-40B4-BE49-F238E27FC236}">
                  <a16:creationId xmlns:a16="http://schemas.microsoft.com/office/drawing/2014/main" id="{407C8BC4-ED37-A84E-83AD-2B0F2A0CCE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4370" y="2225186"/>
              <a:ext cx="338455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团队介绍和联系方式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1677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直接连接符 32"/>
          <p:cNvCxnSpPr/>
          <p:nvPr/>
        </p:nvCxnSpPr>
        <p:spPr>
          <a:xfrm flipV="1">
            <a:off x="1685925" y="850900"/>
            <a:ext cx="8281988" cy="1588"/>
          </a:xfrm>
          <a:prstGeom prst="line">
            <a:avLst/>
          </a:prstGeom>
          <a:ln w="19050">
            <a:solidFill>
              <a:srgbClr val="E653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0" y="260350"/>
            <a:ext cx="1271588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343025" y="260350"/>
            <a:ext cx="73025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481138" y="463550"/>
            <a:ext cx="63500" cy="225425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21" name="文本框 6"/>
          <p:cNvSpPr txBox="1">
            <a:spLocks noChangeArrowheads="1"/>
          </p:cNvSpPr>
          <p:nvPr/>
        </p:nvSpPr>
        <p:spPr bwMode="auto">
          <a:xfrm>
            <a:off x="1544638" y="304800"/>
            <a:ext cx="43353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ea typeface="微软雅黑" pitchFamily="34" charset="-122"/>
              </a:defRPr>
            </a:lvl1pPr>
          </a:lstStyle>
          <a:p>
            <a:r>
              <a:rPr lang="zh-CN" altLang="en-US" dirty="0">
                <a:sym typeface="Times New Roman" pitchFamily="18" charset="0"/>
              </a:rPr>
              <a:t>解决方案和商业模式</a:t>
            </a:r>
          </a:p>
        </p:txBody>
      </p:sp>
      <p:sp>
        <p:nvSpPr>
          <p:cNvPr id="13" name="文本框 6">
            <a:extLst>
              <a:ext uri="{FF2B5EF4-FFF2-40B4-BE49-F238E27FC236}">
                <a16:creationId xmlns:a16="http://schemas.microsoft.com/office/drawing/2014/main" id="{70B1A714-0E75-824F-93C8-A99C1B90E6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408" y="1124744"/>
            <a:ext cx="43353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>
                <a:solidFill>
                  <a:srgbClr val="E24242"/>
                </a:solidFill>
                <a:latin typeface="宋体" panose="02010600030101010101" pitchFamily="2" charset="-122"/>
                <a:ea typeface="宋体" panose="02010600030101010101" pitchFamily="2" charset="-122"/>
                <a:cs typeface="造字工房悦黑体验版常规体"/>
              </a:defRPr>
            </a:lvl1pPr>
          </a:lstStyle>
          <a:p>
            <a:r>
              <a:rPr lang="zh-CN" altLang="en-US" sz="2400" dirty="0"/>
              <a:t>企业招聘 </a:t>
            </a:r>
            <a:r>
              <a:rPr lang="en-US" altLang="zh-CN" sz="2400" dirty="0"/>
              <a:t>-</a:t>
            </a:r>
            <a:r>
              <a:rPr lang="zh-CN" altLang="en-US" sz="2400" dirty="0"/>
              <a:t> 现有解决方案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D361F25-2632-C840-B60A-791E61C9E9BD}"/>
              </a:ext>
            </a:extLst>
          </p:cNvPr>
          <p:cNvSpPr/>
          <p:nvPr/>
        </p:nvSpPr>
        <p:spPr>
          <a:xfrm>
            <a:off x="3647728" y="1941384"/>
            <a:ext cx="2111542" cy="596204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ea typeface="造字工房悦黑体验版常规体" pitchFamily="50" charset="-122"/>
              </a:rPr>
              <a:t>无速度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F42154F-725A-BB44-8192-B63C1E3E57A8}"/>
              </a:ext>
            </a:extLst>
          </p:cNvPr>
          <p:cNvSpPr/>
          <p:nvPr/>
        </p:nvSpPr>
        <p:spPr>
          <a:xfrm>
            <a:off x="6052323" y="1941384"/>
            <a:ext cx="2111542" cy="596204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ea typeface="造字工房悦黑体验版常规体" pitchFamily="50" charset="-122"/>
              </a:rPr>
              <a:t>不经济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D502A7E4-836B-C342-A1FC-A0782E8715DA}"/>
              </a:ext>
            </a:extLst>
          </p:cNvPr>
          <p:cNvSpPr/>
          <p:nvPr/>
        </p:nvSpPr>
        <p:spPr>
          <a:xfrm>
            <a:off x="8456918" y="1941384"/>
            <a:ext cx="2111542" cy="596204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ea typeface="造字工房悦黑体验版常规体" pitchFamily="50" charset="-122"/>
              </a:rPr>
              <a:t>无效率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CFE03E27-8816-E84E-AA18-EFA1A66FB473}"/>
              </a:ext>
            </a:extLst>
          </p:cNvPr>
          <p:cNvSpPr/>
          <p:nvPr/>
        </p:nvSpPr>
        <p:spPr>
          <a:xfrm>
            <a:off x="1243133" y="1941384"/>
            <a:ext cx="2111542" cy="596204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ea typeface="造字工房悦黑体验版常规体" pitchFamily="50" charset="-122"/>
              </a:rPr>
              <a:t>不专业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C056968-B377-FD46-A514-55CDC5599A95}"/>
              </a:ext>
            </a:extLst>
          </p:cNvPr>
          <p:cNvGrpSpPr/>
          <p:nvPr/>
        </p:nvGrpSpPr>
        <p:grpSpPr>
          <a:xfrm>
            <a:off x="1245011" y="2809846"/>
            <a:ext cx="2111542" cy="2601044"/>
            <a:chOff x="1320162" y="3793406"/>
            <a:chExt cx="2111542" cy="2601044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A658DDE3-9725-3A41-900A-07C9FE3273C9}"/>
                </a:ext>
              </a:extLst>
            </p:cNvPr>
            <p:cNvSpPr/>
            <p:nvPr/>
          </p:nvSpPr>
          <p:spPr>
            <a:xfrm>
              <a:off x="1320162" y="3793406"/>
              <a:ext cx="2111542" cy="2601044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ea typeface="造字工房悦黑体验版常规体" pitchFamily="50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ea typeface="造字工房悦黑体验版常规体" pitchFamily="50" charset="-122"/>
              </a:endParaRPr>
            </a:p>
          </p:txBody>
        </p:sp>
        <p:sp>
          <p:nvSpPr>
            <p:cNvPr id="31" name="文本框 21">
              <a:extLst>
                <a:ext uri="{FF2B5EF4-FFF2-40B4-BE49-F238E27FC236}">
                  <a16:creationId xmlns:a16="http://schemas.microsoft.com/office/drawing/2014/main" id="{4C3CD4C4-414E-0747-AA48-9B9473BD9A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33163" y="4024552"/>
              <a:ext cx="1854525" cy="23083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>
                  <a:solidFill>
                    <a:schemeClr val="bg1"/>
                  </a:solidFill>
                  <a:ea typeface="造字工房悦黑体验版常规体" pitchFamily="50" charset="-122"/>
                </a:rPr>
                <a:t>请朋友帮忙招人</a:t>
              </a: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>
                  <a:solidFill>
                    <a:schemeClr val="bg1"/>
                  </a:solidFill>
                  <a:ea typeface="造字工房悦黑体验版常规体" pitchFamily="50" charset="-122"/>
                </a:rPr>
                <a:t>整体外包给专业公司</a:t>
              </a: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>
                  <a:solidFill>
                    <a:schemeClr val="bg1"/>
                  </a:solidFill>
                  <a:ea typeface="造字工房悦黑体验版常规体" pitchFamily="50" charset="-122"/>
                </a:rPr>
                <a:t>自己学，慢慢来</a:t>
              </a: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C69DA689-4595-FC4C-9314-97541AC8DB1D}"/>
              </a:ext>
            </a:extLst>
          </p:cNvPr>
          <p:cNvGrpSpPr/>
          <p:nvPr/>
        </p:nvGrpSpPr>
        <p:grpSpPr>
          <a:xfrm>
            <a:off x="3647728" y="2809846"/>
            <a:ext cx="2111542" cy="2601044"/>
            <a:chOff x="3722879" y="3793406"/>
            <a:chExt cx="2111542" cy="2601044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A919E0D6-8D12-5343-AC0E-BE0876022997}"/>
                </a:ext>
              </a:extLst>
            </p:cNvPr>
            <p:cNvSpPr/>
            <p:nvPr/>
          </p:nvSpPr>
          <p:spPr>
            <a:xfrm>
              <a:off x="3722879" y="3793406"/>
              <a:ext cx="2111542" cy="2601044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ea typeface="造字工房悦黑体验版常规体" pitchFamily="50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ea typeface="造字工房悦黑体验版常规体" pitchFamily="50" charset="-122"/>
              </a:endParaRPr>
            </a:p>
          </p:txBody>
        </p:sp>
        <p:sp>
          <p:nvSpPr>
            <p:cNvPr id="38" name="文本框 21">
              <a:extLst>
                <a:ext uri="{FF2B5EF4-FFF2-40B4-BE49-F238E27FC236}">
                  <a16:creationId xmlns:a16="http://schemas.microsoft.com/office/drawing/2014/main" id="{B48A5E5E-16FB-3741-BD69-02BB5D1224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35880" y="4024552"/>
              <a:ext cx="1854525" cy="23083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>
                  <a:solidFill>
                    <a:schemeClr val="bg1"/>
                  </a:solidFill>
                  <a:ea typeface="造字工房悦黑体验版常规体" pitchFamily="50" charset="-122"/>
                </a:rPr>
                <a:t>找猎头</a:t>
              </a: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>
                  <a:solidFill>
                    <a:schemeClr val="bg1"/>
                  </a:solidFill>
                  <a:ea typeface="造字工房悦黑体验版常规体" pitchFamily="50" charset="-122"/>
                </a:rPr>
                <a:t>找外包</a:t>
              </a: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>
                  <a:solidFill>
                    <a:schemeClr val="bg1"/>
                  </a:solidFill>
                  <a:ea typeface="造字工房悦黑体验版常规体" pitchFamily="50" charset="-122"/>
                </a:rPr>
                <a:t>找合作单位拆借人手</a:t>
              </a: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>
                  <a:solidFill>
                    <a:schemeClr val="bg1"/>
                  </a:solidFill>
                  <a:ea typeface="造字工房悦黑体验版常规体" pitchFamily="50" charset="-122"/>
                </a:rPr>
                <a:t>老板自己上</a:t>
              </a: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E2DCD31C-E510-DF4A-A344-9088D74E98AA}"/>
              </a:ext>
            </a:extLst>
          </p:cNvPr>
          <p:cNvGrpSpPr/>
          <p:nvPr/>
        </p:nvGrpSpPr>
        <p:grpSpPr>
          <a:xfrm>
            <a:off x="6052323" y="2801174"/>
            <a:ext cx="2111542" cy="2601044"/>
            <a:chOff x="1320162" y="3793406"/>
            <a:chExt cx="2111542" cy="2601044"/>
          </a:xfrm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78AD487E-CA14-A540-9968-E48848650763}"/>
                </a:ext>
              </a:extLst>
            </p:cNvPr>
            <p:cNvSpPr/>
            <p:nvPr/>
          </p:nvSpPr>
          <p:spPr>
            <a:xfrm>
              <a:off x="1320162" y="3793406"/>
              <a:ext cx="2111542" cy="2601044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ea typeface="造字工房悦黑体验版常规体" pitchFamily="50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ea typeface="造字工房悦黑体验版常规体" pitchFamily="50" charset="-122"/>
              </a:endParaRPr>
            </a:p>
          </p:txBody>
        </p:sp>
        <p:sp>
          <p:nvSpPr>
            <p:cNvPr id="41" name="文本框 21">
              <a:extLst>
                <a:ext uri="{FF2B5EF4-FFF2-40B4-BE49-F238E27FC236}">
                  <a16:creationId xmlns:a16="http://schemas.microsoft.com/office/drawing/2014/main" id="{195CB387-CF8E-C243-BF63-FAA04483F2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99305" y="5723705"/>
              <a:ext cx="130035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钱剩不下</a:t>
              </a:r>
            </a:p>
          </p:txBody>
        </p:sp>
        <p:sp>
          <p:nvSpPr>
            <p:cNvPr id="42" name="文本框 21">
              <a:extLst>
                <a:ext uri="{FF2B5EF4-FFF2-40B4-BE49-F238E27FC236}">
                  <a16:creationId xmlns:a16="http://schemas.microsoft.com/office/drawing/2014/main" id="{05864131-A4ED-A444-B611-E5966191DA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33163" y="4024552"/>
              <a:ext cx="1854525" cy="1477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>
                  <a:solidFill>
                    <a:schemeClr val="bg1"/>
                  </a:solidFill>
                  <a:ea typeface="造字工房悦黑体验版常规体" pitchFamily="50" charset="-122"/>
                </a:rPr>
                <a:t>找资本投资</a:t>
              </a: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>
                  <a:solidFill>
                    <a:schemeClr val="bg1"/>
                  </a:solidFill>
                  <a:ea typeface="造字工房悦黑体验版常规体" pitchFamily="50" charset="-122"/>
                </a:rPr>
                <a:t>自己掏钱招</a:t>
              </a: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>
                  <a:solidFill>
                    <a:schemeClr val="bg1"/>
                  </a:solidFill>
                  <a:ea typeface="造字工房悦黑体验版常规体" pitchFamily="50" charset="-122"/>
                </a:rPr>
                <a:t>慢慢来</a:t>
              </a: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D6DD3BC6-5B2A-8344-80AC-A97A3BB3F845}"/>
              </a:ext>
            </a:extLst>
          </p:cNvPr>
          <p:cNvGrpSpPr/>
          <p:nvPr/>
        </p:nvGrpSpPr>
        <p:grpSpPr>
          <a:xfrm>
            <a:off x="8455040" y="2801174"/>
            <a:ext cx="2111542" cy="2601044"/>
            <a:chOff x="1320162" y="3793406"/>
            <a:chExt cx="2111542" cy="2601044"/>
          </a:xfrm>
        </p:grpSpPr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4A147A47-8588-FA42-BB67-D2F52EA7414B}"/>
                </a:ext>
              </a:extLst>
            </p:cNvPr>
            <p:cNvSpPr/>
            <p:nvPr/>
          </p:nvSpPr>
          <p:spPr>
            <a:xfrm>
              <a:off x="1320162" y="3793406"/>
              <a:ext cx="2111542" cy="2601044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ea typeface="造字工房悦黑体验版常规体" pitchFamily="50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ea typeface="造字工房悦黑体验版常规体" pitchFamily="50" charset="-122"/>
              </a:endParaRPr>
            </a:p>
          </p:txBody>
        </p:sp>
        <p:sp>
          <p:nvSpPr>
            <p:cNvPr id="46" name="文本框 21">
              <a:extLst>
                <a:ext uri="{FF2B5EF4-FFF2-40B4-BE49-F238E27FC236}">
                  <a16:creationId xmlns:a16="http://schemas.microsoft.com/office/drawing/2014/main" id="{DF5612D8-61BE-6A48-A8D6-0F12EE4A34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27077" y="3948438"/>
              <a:ext cx="1854525" cy="23083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>
                  <a:solidFill>
                    <a:schemeClr val="bg1"/>
                  </a:solidFill>
                  <a:ea typeface="造字工房悦黑体验版常规体" pitchFamily="50" charset="-122"/>
                </a:rPr>
                <a:t>层层筛选，笔试面试，再面试</a:t>
              </a: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>
                  <a:solidFill>
                    <a:schemeClr val="bg1"/>
                  </a:solidFill>
                  <a:ea typeface="造字工房悦黑体验版常规体" pitchFamily="50" charset="-122"/>
                </a:rPr>
                <a:t>整体效率提高幅度有限</a:t>
              </a: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>
                  <a:solidFill>
                    <a:schemeClr val="bg1"/>
                  </a:solidFill>
                  <a:ea typeface="造字工房悦黑体验版常规体" pitchFamily="50" charset="-122"/>
                </a:rPr>
                <a:t>培训</a:t>
              </a:r>
              <a:r>
                <a:rPr lang="en-US" altLang="zh-CN" dirty="0">
                  <a:solidFill>
                    <a:schemeClr val="bg1"/>
                  </a:solidFill>
                  <a:ea typeface="造字工房悦黑体验版常规体" pitchFamily="50" charset="-122"/>
                </a:rPr>
                <a:t>HR</a:t>
              </a:r>
              <a:r>
                <a:rPr lang="zh-CN" altLang="en-US" dirty="0">
                  <a:solidFill>
                    <a:schemeClr val="bg1"/>
                  </a:solidFill>
                  <a:ea typeface="造字工房悦黑体验版常规体" pitchFamily="50" charset="-122"/>
                </a:rPr>
                <a:t>懂一些专业技术</a:t>
              </a: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</p:txBody>
        </p:sp>
      </p:grpSp>
      <p:sp>
        <p:nvSpPr>
          <p:cNvPr id="48" name="矩形 47">
            <a:extLst>
              <a:ext uri="{FF2B5EF4-FFF2-40B4-BE49-F238E27FC236}">
                <a16:creationId xmlns:a16="http://schemas.microsoft.com/office/drawing/2014/main" id="{4A934233-1580-6543-8924-3BD4D922D837}"/>
              </a:ext>
            </a:extLst>
          </p:cNvPr>
          <p:cNvSpPr/>
          <p:nvPr/>
        </p:nvSpPr>
        <p:spPr>
          <a:xfrm>
            <a:off x="1243132" y="5773238"/>
            <a:ext cx="9323449" cy="596204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ea typeface="造字工房悦黑体验版常规体" pitchFamily="50" charset="-122"/>
              </a:rPr>
              <a:t>这是一个时间和金钱之间的矛盾</a:t>
            </a:r>
          </a:p>
        </p:txBody>
      </p:sp>
    </p:spTree>
    <p:extLst>
      <p:ext uri="{BB962C8B-B14F-4D97-AF65-F5344CB8AC3E}">
        <p14:creationId xmlns:p14="http://schemas.microsoft.com/office/powerpoint/2010/main" val="1553740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直接连接符 32"/>
          <p:cNvCxnSpPr/>
          <p:nvPr/>
        </p:nvCxnSpPr>
        <p:spPr>
          <a:xfrm flipV="1">
            <a:off x="1685925" y="850900"/>
            <a:ext cx="8281988" cy="1588"/>
          </a:xfrm>
          <a:prstGeom prst="line">
            <a:avLst/>
          </a:prstGeom>
          <a:ln w="19050">
            <a:solidFill>
              <a:srgbClr val="E653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0" y="260350"/>
            <a:ext cx="1271588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343025" y="260350"/>
            <a:ext cx="73025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481138" y="463550"/>
            <a:ext cx="63500" cy="225425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21" name="文本框 6"/>
          <p:cNvSpPr txBox="1">
            <a:spLocks noChangeArrowheads="1"/>
          </p:cNvSpPr>
          <p:nvPr/>
        </p:nvSpPr>
        <p:spPr bwMode="auto">
          <a:xfrm>
            <a:off x="1544638" y="304800"/>
            <a:ext cx="43353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ea typeface="微软雅黑" pitchFamily="34" charset="-122"/>
              </a:defRPr>
            </a:lvl1pPr>
          </a:lstStyle>
          <a:p>
            <a:r>
              <a:rPr lang="zh-CN" altLang="en-US" dirty="0">
                <a:sym typeface="Times New Roman" pitchFamily="18" charset="0"/>
              </a:rPr>
              <a:t>解决方案和商业模式</a:t>
            </a:r>
          </a:p>
        </p:txBody>
      </p:sp>
      <p:sp>
        <p:nvSpPr>
          <p:cNvPr id="13" name="文本框 6">
            <a:extLst>
              <a:ext uri="{FF2B5EF4-FFF2-40B4-BE49-F238E27FC236}">
                <a16:creationId xmlns:a16="http://schemas.microsoft.com/office/drawing/2014/main" id="{70B1A714-0E75-824F-93C8-A99C1B90E6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5640" y="2444695"/>
            <a:ext cx="670803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>
                <a:solidFill>
                  <a:srgbClr val="E24242"/>
                </a:solidFill>
                <a:latin typeface="宋体" panose="02010600030101010101" pitchFamily="2" charset="-122"/>
                <a:ea typeface="宋体" panose="02010600030101010101" pitchFamily="2" charset="-122"/>
                <a:cs typeface="造字工房悦黑体验版常规体"/>
              </a:defRPr>
            </a:lvl1pPr>
          </a:lstStyle>
          <a:p>
            <a:r>
              <a:rPr lang="zh-CN" altLang="en-US" sz="7200" dirty="0"/>
              <a:t>我们怎么解决？</a:t>
            </a:r>
          </a:p>
        </p:txBody>
      </p:sp>
    </p:spTree>
    <p:extLst>
      <p:ext uri="{BB962C8B-B14F-4D97-AF65-F5344CB8AC3E}">
        <p14:creationId xmlns:p14="http://schemas.microsoft.com/office/powerpoint/2010/main" val="700564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直接连接符 32"/>
          <p:cNvCxnSpPr/>
          <p:nvPr/>
        </p:nvCxnSpPr>
        <p:spPr>
          <a:xfrm flipV="1">
            <a:off x="1685925" y="850900"/>
            <a:ext cx="8281988" cy="1588"/>
          </a:xfrm>
          <a:prstGeom prst="line">
            <a:avLst/>
          </a:prstGeom>
          <a:ln w="19050">
            <a:solidFill>
              <a:srgbClr val="E653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0" y="260350"/>
            <a:ext cx="1271588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343025" y="260350"/>
            <a:ext cx="73025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481138" y="463550"/>
            <a:ext cx="63500" cy="225425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21" name="文本框 6"/>
          <p:cNvSpPr txBox="1">
            <a:spLocks noChangeArrowheads="1"/>
          </p:cNvSpPr>
          <p:nvPr/>
        </p:nvSpPr>
        <p:spPr bwMode="auto">
          <a:xfrm>
            <a:off x="1544638" y="304800"/>
            <a:ext cx="43353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ea typeface="微软雅黑" pitchFamily="34" charset="-122"/>
              </a:defRPr>
            </a:lvl1pPr>
          </a:lstStyle>
          <a:p>
            <a:r>
              <a:rPr lang="zh-CN" altLang="en-US" dirty="0">
                <a:sym typeface="Times New Roman" pitchFamily="18" charset="0"/>
              </a:rPr>
              <a:t>解决方案和商业模式</a:t>
            </a:r>
          </a:p>
        </p:txBody>
      </p:sp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50F30A1B-8CDC-DC47-B42A-1A649BD88B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0054392"/>
              </p:ext>
            </p:extLst>
          </p:nvPr>
        </p:nvGraphicFramePr>
        <p:xfrm>
          <a:off x="576507" y="1044923"/>
          <a:ext cx="10017619" cy="5578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67776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直接连接符 32"/>
          <p:cNvCxnSpPr/>
          <p:nvPr/>
        </p:nvCxnSpPr>
        <p:spPr>
          <a:xfrm flipV="1">
            <a:off x="1685925" y="850900"/>
            <a:ext cx="8281988" cy="1588"/>
          </a:xfrm>
          <a:prstGeom prst="line">
            <a:avLst/>
          </a:prstGeom>
          <a:ln w="19050">
            <a:solidFill>
              <a:srgbClr val="E653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0" y="260350"/>
            <a:ext cx="1271588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343025" y="260350"/>
            <a:ext cx="73025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481138" y="463550"/>
            <a:ext cx="63500" cy="225425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21" name="文本框 6"/>
          <p:cNvSpPr txBox="1">
            <a:spLocks noChangeArrowheads="1"/>
          </p:cNvSpPr>
          <p:nvPr/>
        </p:nvSpPr>
        <p:spPr bwMode="auto">
          <a:xfrm>
            <a:off x="1544638" y="304800"/>
            <a:ext cx="43353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ea typeface="微软雅黑" pitchFamily="34" charset="-122"/>
              </a:defRPr>
            </a:lvl1pPr>
          </a:lstStyle>
          <a:p>
            <a:r>
              <a:rPr lang="zh-CN" altLang="en-US" dirty="0">
                <a:sym typeface="Times New Roman" pitchFamily="18" charset="0"/>
              </a:rPr>
              <a:t>解决方案和商业模式</a:t>
            </a:r>
          </a:p>
        </p:txBody>
      </p:sp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50F30A1B-8CDC-DC47-B42A-1A649BD88B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6030630"/>
              </p:ext>
            </p:extLst>
          </p:nvPr>
        </p:nvGraphicFramePr>
        <p:xfrm>
          <a:off x="576507" y="1044923"/>
          <a:ext cx="10017619" cy="5578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752781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17"/>
          <p:cNvSpPr>
            <a:spLocks noChangeArrowheads="1"/>
          </p:cNvSpPr>
          <p:nvPr/>
        </p:nvSpPr>
        <p:spPr bwMode="auto">
          <a:xfrm>
            <a:off x="9615194" y="1844824"/>
            <a:ext cx="2313454" cy="2646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16600" dirty="0">
                <a:solidFill>
                  <a:srgbClr val="E6534B"/>
                </a:solidFill>
                <a:latin typeface="Impact" pitchFamily="34" charset="0"/>
              </a:rPr>
              <a:t>”</a:t>
            </a:r>
          </a:p>
        </p:txBody>
      </p:sp>
      <p:sp>
        <p:nvSpPr>
          <p:cNvPr id="25620" name="文本框 19"/>
          <p:cNvSpPr txBox="1">
            <a:spLocks noChangeArrowheads="1"/>
          </p:cNvSpPr>
          <p:nvPr/>
        </p:nvSpPr>
        <p:spPr bwMode="auto">
          <a:xfrm>
            <a:off x="2137897" y="2060848"/>
            <a:ext cx="7225841" cy="715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en-US" sz="3200" dirty="0">
                <a:latin typeface="宋体" pitchFamily="2" charset="-122"/>
                <a:cs typeface="Arial" pitchFamily="34" charset="0"/>
                <a:sym typeface="Arial" pitchFamily="34" charset="0"/>
              </a:rPr>
              <a:t>没有什么事情是不能由众筹来解决的。</a:t>
            </a:r>
            <a:endParaRPr lang="en-US" altLang="zh-CN" sz="3200" dirty="0">
              <a:latin typeface="宋体" pitchFamily="2" charset="-122"/>
              <a:cs typeface="Arial" pitchFamily="34" charset="0"/>
              <a:sym typeface="Arial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0" y="260350"/>
            <a:ext cx="1271588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343025" y="260350"/>
            <a:ext cx="73025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481138" y="463550"/>
            <a:ext cx="63500" cy="225425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cxnSp>
        <p:nvCxnSpPr>
          <p:cNvPr id="38" name="直接连接符 37"/>
          <p:cNvCxnSpPr/>
          <p:nvPr/>
        </p:nvCxnSpPr>
        <p:spPr>
          <a:xfrm flipV="1">
            <a:off x="1955800" y="3501008"/>
            <a:ext cx="8280400" cy="1588"/>
          </a:xfrm>
          <a:prstGeom prst="line">
            <a:avLst/>
          </a:prstGeom>
          <a:ln w="19050">
            <a:solidFill>
              <a:srgbClr val="E653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6"/>
          <p:cNvSpPr txBox="1">
            <a:spLocks noChangeArrowheads="1"/>
          </p:cNvSpPr>
          <p:nvPr/>
        </p:nvSpPr>
        <p:spPr bwMode="auto">
          <a:xfrm>
            <a:off x="1544638" y="304800"/>
            <a:ext cx="43353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400" dirty="0">
                <a:sym typeface="Times New Roman" pitchFamily="18" charset="0"/>
              </a:rPr>
              <a:t>解决方案和商业模式</a:t>
            </a:r>
          </a:p>
        </p:txBody>
      </p:sp>
      <p:sp>
        <p:nvSpPr>
          <p:cNvPr id="25" name="文本框 6"/>
          <p:cNvSpPr txBox="1">
            <a:spLocks noChangeArrowheads="1"/>
          </p:cNvSpPr>
          <p:nvPr/>
        </p:nvSpPr>
        <p:spPr bwMode="auto">
          <a:xfrm>
            <a:off x="1271464" y="980728"/>
            <a:ext cx="5904656" cy="461665"/>
          </a:xfrm>
          <a:prstGeom prst="rect">
            <a:avLst/>
          </a:prstGeom>
          <a:solidFill>
            <a:srgbClr val="E6534B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>
                <a:solidFill>
                  <a:srgbClr val="E24242"/>
                </a:solidFill>
                <a:latin typeface="宋体" panose="02010600030101010101" pitchFamily="2" charset="-122"/>
                <a:ea typeface="宋体" panose="02010600030101010101" pitchFamily="2" charset="-122"/>
                <a:cs typeface="造字工房悦黑体验版常规体"/>
              </a:defRPr>
            </a:lvl1pPr>
          </a:lstStyle>
          <a:p>
            <a:pPr algn="ctr"/>
            <a:r>
              <a:rPr lang="zh-CN" altLang="en-US" sz="2400" dirty="0">
                <a:solidFill>
                  <a:schemeClr val="bg1"/>
                </a:solidFill>
                <a:sym typeface="Arial" pitchFamily="34" charset="0"/>
              </a:rPr>
              <a:t>面试环节单独外包，中小企业人才众筹</a:t>
            </a:r>
          </a:p>
        </p:txBody>
      </p:sp>
      <p:pic>
        <p:nvPicPr>
          <p:cNvPr id="3" name="图形 2" descr="大脑">
            <a:extLst>
              <a:ext uri="{FF2B5EF4-FFF2-40B4-BE49-F238E27FC236}">
                <a16:creationId xmlns:a16="http://schemas.microsoft.com/office/drawing/2014/main" id="{48F3E448-851D-994A-ABC4-1F85A8B8F2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31353" y="161449"/>
            <a:ext cx="1635243" cy="1635243"/>
          </a:xfrm>
          <a:prstGeom prst="rect">
            <a:avLst/>
          </a:prstGeom>
        </p:spPr>
      </p:pic>
      <p:sp>
        <p:nvSpPr>
          <p:cNvPr id="17" name="矩形 17">
            <a:extLst>
              <a:ext uri="{FF2B5EF4-FFF2-40B4-BE49-F238E27FC236}">
                <a16:creationId xmlns:a16="http://schemas.microsoft.com/office/drawing/2014/main" id="{D8CB5EE0-DDBA-1E4E-BCA0-ABDE16D425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82256" y="1297944"/>
            <a:ext cx="2196651" cy="2646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16600" dirty="0">
                <a:solidFill>
                  <a:srgbClr val="E6534B"/>
                </a:solidFill>
                <a:latin typeface="Impact" pitchFamily="34" charset="0"/>
              </a:rPr>
              <a:t>“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9299AB4F-E083-114D-939A-9173A0B753F6}"/>
              </a:ext>
            </a:extLst>
          </p:cNvPr>
          <p:cNvSpPr/>
          <p:nvPr/>
        </p:nvSpPr>
        <p:spPr>
          <a:xfrm>
            <a:off x="1196707" y="4157618"/>
            <a:ext cx="2736850" cy="819767"/>
          </a:xfrm>
          <a:prstGeom prst="rect">
            <a:avLst/>
          </a:prstGeom>
          <a:solidFill>
            <a:srgbClr val="3434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ea typeface="造字工房悦黑体验版常规体" pitchFamily="50" charset="-122"/>
              </a:rPr>
              <a:t>把钱和职位描述给我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165F0EED-3E9E-EA4F-9722-C9289605A02C}"/>
              </a:ext>
            </a:extLst>
          </p:cNvPr>
          <p:cNvSpPr/>
          <p:nvPr/>
        </p:nvSpPr>
        <p:spPr>
          <a:xfrm>
            <a:off x="4722435" y="4157618"/>
            <a:ext cx="2736850" cy="819767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ea typeface="造字工房悦黑体验版常规体" pitchFamily="50" charset="-122"/>
              </a:rPr>
              <a:t>电话我来打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CFA859CA-D5CE-3E48-BB52-37CD69C6C570}"/>
              </a:ext>
            </a:extLst>
          </p:cNvPr>
          <p:cNvSpPr/>
          <p:nvPr/>
        </p:nvSpPr>
        <p:spPr>
          <a:xfrm>
            <a:off x="8248163" y="4149080"/>
            <a:ext cx="2736850" cy="819767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ea typeface="造字工房悦黑体验版常规体" pitchFamily="50" charset="-122"/>
              </a:rPr>
              <a:t>笔试我来考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0E9CEC27-3256-CC4D-9688-754995D01361}"/>
              </a:ext>
            </a:extLst>
          </p:cNvPr>
          <p:cNvSpPr/>
          <p:nvPr/>
        </p:nvSpPr>
        <p:spPr>
          <a:xfrm>
            <a:off x="8255694" y="5401602"/>
            <a:ext cx="2736850" cy="819767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ea typeface="造字工房悦黑体验版常规体" pitchFamily="50" charset="-122"/>
              </a:rPr>
              <a:t>面试我来面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92312600-7843-6643-BF2D-96B5FD3B3048}"/>
              </a:ext>
            </a:extLst>
          </p:cNvPr>
          <p:cNvSpPr/>
          <p:nvPr/>
        </p:nvSpPr>
        <p:spPr>
          <a:xfrm>
            <a:off x="4741641" y="5402068"/>
            <a:ext cx="2736850" cy="819767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ea typeface="造字工房悦黑体验版常规体" pitchFamily="50" charset="-122"/>
              </a:rPr>
              <a:t>分析我来做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D472479E-8033-7D45-A821-7D6CAC5E906A}"/>
              </a:ext>
            </a:extLst>
          </p:cNvPr>
          <p:cNvSpPr/>
          <p:nvPr/>
        </p:nvSpPr>
        <p:spPr>
          <a:xfrm>
            <a:off x="1209206" y="5401601"/>
            <a:ext cx="2736850" cy="819767"/>
          </a:xfrm>
          <a:prstGeom prst="rect">
            <a:avLst/>
          </a:prstGeom>
          <a:solidFill>
            <a:srgbClr val="3434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ea typeface="造字工房悦黑体验版常规体" pitchFamily="50" charset="-122"/>
              </a:rPr>
              <a:t>录用交给您</a:t>
            </a:r>
          </a:p>
        </p:txBody>
      </p:sp>
      <p:sp>
        <p:nvSpPr>
          <p:cNvPr id="5" name="右箭头 4">
            <a:extLst>
              <a:ext uri="{FF2B5EF4-FFF2-40B4-BE49-F238E27FC236}">
                <a16:creationId xmlns:a16="http://schemas.microsoft.com/office/drawing/2014/main" id="{5FE76451-F901-9348-BF67-F65574625A78}"/>
              </a:ext>
            </a:extLst>
          </p:cNvPr>
          <p:cNvSpPr/>
          <p:nvPr/>
        </p:nvSpPr>
        <p:spPr>
          <a:xfrm>
            <a:off x="4077124" y="4408514"/>
            <a:ext cx="504056" cy="490066"/>
          </a:xfrm>
          <a:prstGeom prst="rightArrow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右箭头 28">
            <a:extLst>
              <a:ext uri="{FF2B5EF4-FFF2-40B4-BE49-F238E27FC236}">
                <a16:creationId xmlns:a16="http://schemas.microsoft.com/office/drawing/2014/main" id="{3A803C48-6F80-FC46-BDC0-606A7C50687B}"/>
              </a:ext>
            </a:extLst>
          </p:cNvPr>
          <p:cNvSpPr/>
          <p:nvPr/>
        </p:nvSpPr>
        <p:spPr>
          <a:xfrm>
            <a:off x="7600540" y="4313930"/>
            <a:ext cx="504056" cy="490066"/>
          </a:xfrm>
          <a:prstGeom prst="rightArrow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右箭头 29">
            <a:extLst>
              <a:ext uri="{FF2B5EF4-FFF2-40B4-BE49-F238E27FC236}">
                <a16:creationId xmlns:a16="http://schemas.microsoft.com/office/drawing/2014/main" id="{82EF2B5B-4AFA-A74B-8B93-53545B8D577C}"/>
              </a:ext>
            </a:extLst>
          </p:cNvPr>
          <p:cNvSpPr/>
          <p:nvPr/>
        </p:nvSpPr>
        <p:spPr>
          <a:xfrm rot="5400000">
            <a:off x="9305031" y="4963541"/>
            <a:ext cx="504056" cy="490066"/>
          </a:xfrm>
          <a:prstGeom prst="rightArrow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右箭头 30">
            <a:extLst>
              <a:ext uri="{FF2B5EF4-FFF2-40B4-BE49-F238E27FC236}">
                <a16:creationId xmlns:a16="http://schemas.microsoft.com/office/drawing/2014/main" id="{D600AA6A-40E9-FE45-9A23-1ECAFE4C0CAF}"/>
              </a:ext>
            </a:extLst>
          </p:cNvPr>
          <p:cNvSpPr/>
          <p:nvPr/>
        </p:nvSpPr>
        <p:spPr>
          <a:xfrm rot="10800000">
            <a:off x="7615064" y="5566451"/>
            <a:ext cx="504056" cy="490066"/>
          </a:xfrm>
          <a:prstGeom prst="rightArrow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右箭头 31">
            <a:extLst>
              <a:ext uri="{FF2B5EF4-FFF2-40B4-BE49-F238E27FC236}">
                <a16:creationId xmlns:a16="http://schemas.microsoft.com/office/drawing/2014/main" id="{B2AC7C56-7AF0-ED4B-97A9-DE535DC5AFBE}"/>
              </a:ext>
            </a:extLst>
          </p:cNvPr>
          <p:cNvSpPr/>
          <p:nvPr/>
        </p:nvSpPr>
        <p:spPr>
          <a:xfrm rot="10800000">
            <a:off x="4077124" y="5566452"/>
            <a:ext cx="504056" cy="490066"/>
          </a:xfrm>
          <a:prstGeom prst="rightArrow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255376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直接连接符 32"/>
          <p:cNvCxnSpPr/>
          <p:nvPr/>
        </p:nvCxnSpPr>
        <p:spPr>
          <a:xfrm flipV="1">
            <a:off x="1685925" y="850900"/>
            <a:ext cx="8281988" cy="1588"/>
          </a:xfrm>
          <a:prstGeom prst="line">
            <a:avLst/>
          </a:prstGeom>
          <a:ln w="19050">
            <a:solidFill>
              <a:srgbClr val="E653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0" y="260350"/>
            <a:ext cx="1271588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343025" y="260350"/>
            <a:ext cx="73025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481138" y="463550"/>
            <a:ext cx="63500" cy="225425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21" name="文本框 6"/>
          <p:cNvSpPr txBox="1">
            <a:spLocks noChangeArrowheads="1"/>
          </p:cNvSpPr>
          <p:nvPr/>
        </p:nvSpPr>
        <p:spPr bwMode="auto">
          <a:xfrm>
            <a:off x="1544638" y="304800"/>
            <a:ext cx="43353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ea typeface="微软雅黑" pitchFamily="34" charset="-122"/>
              </a:defRPr>
            </a:lvl1pPr>
          </a:lstStyle>
          <a:p>
            <a:r>
              <a:rPr lang="zh-CN" altLang="en-US" dirty="0">
                <a:sym typeface="Times New Roman" pitchFamily="18" charset="0"/>
              </a:rPr>
              <a:t>解决方案和商业模式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64E247E7-ABBA-1842-BAC7-25164526DD9A}"/>
              </a:ext>
            </a:extLst>
          </p:cNvPr>
          <p:cNvSpPr/>
          <p:nvPr/>
        </p:nvSpPr>
        <p:spPr>
          <a:xfrm>
            <a:off x="963337" y="1100136"/>
            <a:ext cx="7904857" cy="648071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23" name="文本框 21">
            <a:extLst>
              <a:ext uri="{FF2B5EF4-FFF2-40B4-BE49-F238E27FC236}">
                <a16:creationId xmlns:a16="http://schemas.microsoft.com/office/drawing/2014/main" id="{2318C964-741F-624E-95F8-0430CF27C7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0675" y="1224116"/>
            <a:ext cx="751399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ea typeface="微软雅黑" pitchFamily="34" charset="-122"/>
              </a:rPr>
              <a:t>网络视频的问题怎样解决？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F42154F-725A-BB44-8192-B63C1E3E57A8}"/>
              </a:ext>
            </a:extLst>
          </p:cNvPr>
          <p:cNvSpPr/>
          <p:nvPr/>
        </p:nvSpPr>
        <p:spPr>
          <a:xfrm>
            <a:off x="4671680" y="2352429"/>
            <a:ext cx="2687607" cy="596204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ea typeface="造字工房悦黑体验版常规体" pitchFamily="50" charset="-122"/>
              </a:rPr>
              <a:t>如何持久？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D502A7E4-836B-C342-A1FC-A0782E8715DA}"/>
              </a:ext>
            </a:extLst>
          </p:cNvPr>
          <p:cNvSpPr/>
          <p:nvPr/>
        </p:nvSpPr>
        <p:spPr>
          <a:xfrm>
            <a:off x="8023199" y="2348880"/>
            <a:ext cx="2687607" cy="596204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ea typeface="造字工房悦黑体验版常规体" pitchFamily="50" charset="-122"/>
              </a:rPr>
              <a:t>提升价值？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CFE03E27-8816-E84E-AA18-EFA1A66FB473}"/>
              </a:ext>
            </a:extLst>
          </p:cNvPr>
          <p:cNvSpPr/>
          <p:nvPr/>
        </p:nvSpPr>
        <p:spPr>
          <a:xfrm>
            <a:off x="1318284" y="2355929"/>
            <a:ext cx="2689484" cy="596204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ea typeface="造字工房悦黑体验版常规体" pitchFamily="50" charset="-122"/>
              </a:rPr>
              <a:t>怎样做大？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C056968-B377-FD46-A514-55CDC5599A95}"/>
              </a:ext>
            </a:extLst>
          </p:cNvPr>
          <p:cNvGrpSpPr/>
          <p:nvPr/>
        </p:nvGrpSpPr>
        <p:grpSpPr>
          <a:xfrm>
            <a:off x="1320162" y="3224391"/>
            <a:ext cx="2687606" cy="2601044"/>
            <a:chOff x="1320162" y="3793406"/>
            <a:chExt cx="2111542" cy="2601044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A658DDE3-9725-3A41-900A-07C9FE3273C9}"/>
                </a:ext>
              </a:extLst>
            </p:cNvPr>
            <p:cNvSpPr/>
            <p:nvPr/>
          </p:nvSpPr>
          <p:spPr>
            <a:xfrm>
              <a:off x="1320162" y="3793406"/>
              <a:ext cx="2111542" cy="2601044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ea typeface="造字工房悦黑体验版常规体" pitchFamily="50" charset="-122"/>
              </a:endParaRPr>
            </a:p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ea typeface="造字工房悦黑体验版常规体" pitchFamily="50" charset="-122"/>
              </a:endParaRPr>
            </a:p>
          </p:txBody>
        </p:sp>
        <p:sp>
          <p:nvSpPr>
            <p:cNvPr id="31" name="文本框 21">
              <a:extLst>
                <a:ext uri="{FF2B5EF4-FFF2-40B4-BE49-F238E27FC236}">
                  <a16:creationId xmlns:a16="http://schemas.microsoft.com/office/drawing/2014/main" id="{4C3CD4C4-414E-0747-AA48-9B9473BD9A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5721" y="4070023"/>
              <a:ext cx="1854525" cy="2118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>
                  <a:solidFill>
                    <a:schemeClr val="bg1"/>
                  </a:solidFill>
                  <a:ea typeface="造字工房悦黑体验版常规体" pitchFamily="50" charset="-122"/>
                </a:rPr>
                <a:t>同一件事情，由一个行业入手，逐步推广到所有行业。</a:t>
              </a: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>
                  <a:solidFill>
                    <a:schemeClr val="bg1"/>
                  </a:solidFill>
                  <a:ea typeface="造字工房悦黑体验版常规体" pitchFamily="50" charset="-122"/>
                </a:rPr>
                <a:t>市场足够大</a:t>
              </a: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E2DCD31C-E510-DF4A-A344-9088D74E98AA}"/>
              </a:ext>
            </a:extLst>
          </p:cNvPr>
          <p:cNvGrpSpPr/>
          <p:nvPr/>
        </p:nvGrpSpPr>
        <p:grpSpPr>
          <a:xfrm>
            <a:off x="4671680" y="3215719"/>
            <a:ext cx="2687606" cy="2601044"/>
            <a:chOff x="1320162" y="3793406"/>
            <a:chExt cx="2111542" cy="2601044"/>
          </a:xfrm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78AD487E-CA14-A540-9968-E48848650763}"/>
                </a:ext>
              </a:extLst>
            </p:cNvPr>
            <p:cNvSpPr/>
            <p:nvPr/>
          </p:nvSpPr>
          <p:spPr>
            <a:xfrm>
              <a:off x="1320162" y="3793406"/>
              <a:ext cx="2111542" cy="2601044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ea typeface="造字工房悦黑体验版常规体" pitchFamily="50" charset="-122"/>
              </a:endParaRPr>
            </a:p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ea typeface="造字工房悦黑体验版常规体" pitchFamily="50" charset="-122"/>
              </a:endParaRPr>
            </a:p>
          </p:txBody>
        </p:sp>
        <p:sp>
          <p:nvSpPr>
            <p:cNvPr id="42" name="文本框 21">
              <a:extLst>
                <a:ext uri="{FF2B5EF4-FFF2-40B4-BE49-F238E27FC236}">
                  <a16:creationId xmlns:a16="http://schemas.microsoft.com/office/drawing/2014/main" id="{05864131-A4ED-A444-B611-E5966191DA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11930" y="4078695"/>
              <a:ext cx="1854525" cy="21204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>
                  <a:solidFill>
                    <a:schemeClr val="bg1"/>
                  </a:solidFill>
                  <a:ea typeface="造字工房悦黑体验版常规体" pitchFamily="50" charset="-122"/>
                </a:rPr>
                <a:t>需要源源不断的提供原创高质量真实的视频内容。</a:t>
              </a: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>
                  <a:solidFill>
                    <a:schemeClr val="bg1"/>
                  </a:solidFill>
                  <a:ea typeface="造字工房悦黑体验版常规体" pitchFamily="50" charset="-122"/>
                </a:rPr>
                <a:t>视频</a:t>
              </a:r>
              <a:r>
                <a:rPr lang="en-US" altLang="zh-CN" dirty="0">
                  <a:solidFill>
                    <a:schemeClr val="bg1"/>
                  </a:solidFill>
                  <a:ea typeface="造字工房悦黑体验版常规体" pitchFamily="50" charset="-122"/>
                </a:rPr>
                <a:t>IP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D6DD3BC6-5B2A-8344-80AC-A97A3BB3F845}"/>
              </a:ext>
            </a:extLst>
          </p:cNvPr>
          <p:cNvGrpSpPr/>
          <p:nvPr/>
        </p:nvGrpSpPr>
        <p:grpSpPr>
          <a:xfrm>
            <a:off x="8023198" y="3224391"/>
            <a:ext cx="2687606" cy="2601044"/>
            <a:chOff x="1320162" y="3793406"/>
            <a:chExt cx="2111542" cy="2601044"/>
          </a:xfrm>
        </p:grpSpPr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4A147A47-8588-FA42-BB67-D2F52EA7414B}"/>
                </a:ext>
              </a:extLst>
            </p:cNvPr>
            <p:cNvSpPr/>
            <p:nvPr/>
          </p:nvSpPr>
          <p:spPr>
            <a:xfrm>
              <a:off x="1320162" y="3793406"/>
              <a:ext cx="2111542" cy="2601044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ea typeface="造字工房悦黑体验版常规体" pitchFamily="50" charset="-122"/>
              </a:endParaRPr>
            </a:p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ea typeface="造字工房悦黑体验版常规体" pitchFamily="50" charset="-122"/>
              </a:endParaRPr>
            </a:p>
          </p:txBody>
        </p:sp>
        <p:sp>
          <p:nvSpPr>
            <p:cNvPr id="46" name="文本框 21">
              <a:extLst>
                <a:ext uri="{FF2B5EF4-FFF2-40B4-BE49-F238E27FC236}">
                  <a16:creationId xmlns:a16="http://schemas.microsoft.com/office/drawing/2014/main" id="{DF5612D8-61BE-6A48-A8D6-0F12EE4A34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8671" y="4070023"/>
              <a:ext cx="1854525" cy="2118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>
                  <a:solidFill>
                    <a:schemeClr val="bg1"/>
                  </a:solidFill>
                  <a:ea typeface="造字工房悦黑体验版常规体" pitchFamily="50" charset="-122"/>
                </a:rPr>
                <a:t>专注一个行业，在行业之内做相关内容的增量价值。</a:t>
              </a: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>
                  <a:solidFill>
                    <a:schemeClr val="bg1"/>
                  </a:solidFill>
                  <a:ea typeface="造字工房悦黑体验版常规体" pitchFamily="50" charset="-122"/>
                </a:rPr>
                <a:t>正能量即价值</a:t>
              </a:r>
              <a:endParaRPr lang="en-US" altLang="zh-CN" dirty="0">
                <a:solidFill>
                  <a:schemeClr val="bg1"/>
                </a:solidFill>
                <a:ea typeface="造字工房悦黑体验版常规体" pitchFamily="50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75451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椭圆 22">
            <a:extLst>
              <a:ext uri="{FF2B5EF4-FFF2-40B4-BE49-F238E27FC236}">
                <a16:creationId xmlns:a16="http://schemas.microsoft.com/office/drawing/2014/main" id="{C6D6AFCC-0000-8E41-A17B-D414C46CC402}"/>
              </a:ext>
            </a:extLst>
          </p:cNvPr>
          <p:cNvSpPr/>
          <p:nvPr/>
        </p:nvSpPr>
        <p:spPr>
          <a:xfrm>
            <a:off x="1039882" y="5073814"/>
            <a:ext cx="2484000" cy="1318883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400" dirty="0"/>
              <a:t>大型招聘服务商</a:t>
            </a:r>
            <a:endParaRPr kumimoji="1" lang="en-US" altLang="zh-CN" sz="1400" dirty="0"/>
          </a:p>
        </p:txBody>
      </p:sp>
      <p:sp>
        <p:nvSpPr>
          <p:cNvPr id="20" name="下箭头 19">
            <a:extLst>
              <a:ext uri="{FF2B5EF4-FFF2-40B4-BE49-F238E27FC236}">
                <a16:creationId xmlns:a16="http://schemas.microsoft.com/office/drawing/2014/main" id="{0BB373AF-08E2-AC4E-946E-E11CA6FE97B9}"/>
              </a:ext>
            </a:extLst>
          </p:cNvPr>
          <p:cNvSpPr/>
          <p:nvPr/>
        </p:nvSpPr>
        <p:spPr>
          <a:xfrm rot="1331348">
            <a:off x="2581789" y="2803266"/>
            <a:ext cx="502142" cy="2712186"/>
          </a:xfrm>
          <a:prstGeom prst="downArrow">
            <a:avLst>
              <a:gd name="adj1" fmla="val 29887"/>
              <a:gd name="adj2" fmla="val 94702"/>
            </a:avLst>
          </a:prstGeom>
          <a:solidFill>
            <a:srgbClr val="E6534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0B8B4A1C-A890-E14B-B152-EDA360983CA2}"/>
              </a:ext>
            </a:extLst>
          </p:cNvPr>
          <p:cNvSpPr txBox="1"/>
          <p:nvPr/>
        </p:nvSpPr>
        <p:spPr>
          <a:xfrm>
            <a:off x="1739791" y="4077072"/>
            <a:ext cx="87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简历数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A5DCA37-9F4B-2C4C-AB09-C156A144270A}"/>
              </a:ext>
            </a:extLst>
          </p:cNvPr>
          <p:cNvSpPr txBox="1"/>
          <p:nvPr/>
        </p:nvSpPr>
        <p:spPr>
          <a:xfrm>
            <a:off x="2861274" y="4231102"/>
            <a:ext cx="87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企业数</a:t>
            </a: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C3CE510A-74D8-DD44-A289-F2D0CDC1A03E}"/>
              </a:ext>
            </a:extLst>
          </p:cNvPr>
          <p:cNvSpPr/>
          <p:nvPr/>
        </p:nvSpPr>
        <p:spPr>
          <a:xfrm>
            <a:off x="8580552" y="5073814"/>
            <a:ext cx="2484000" cy="1318883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400" dirty="0"/>
              <a:t>职场教育影视公司</a:t>
            </a:r>
            <a:endParaRPr kumimoji="1" lang="en-US" altLang="zh-CN" sz="1400" dirty="0"/>
          </a:p>
          <a:p>
            <a:pPr algn="ctr"/>
            <a:r>
              <a:rPr kumimoji="1" lang="en-US" altLang="zh-CN" sz="1400" dirty="0"/>
              <a:t>MCN</a:t>
            </a:r>
            <a:endParaRPr kumimoji="1" lang="zh-CN" altLang="en-US" sz="1400" dirty="0"/>
          </a:p>
        </p:txBody>
      </p:sp>
      <p:sp>
        <p:nvSpPr>
          <p:cNvPr id="51" name="下箭头 50">
            <a:extLst>
              <a:ext uri="{FF2B5EF4-FFF2-40B4-BE49-F238E27FC236}">
                <a16:creationId xmlns:a16="http://schemas.microsoft.com/office/drawing/2014/main" id="{C0FFB705-6705-5243-9212-6514D9C72B1A}"/>
              </a:ext>
            </a:extLst>
          </p:cNvPr>
          <p:cNvSpPr/>
          <p:nvPr/>
        </p:nvSpPr>
        <p:spPr>
          <a:xfrm rot="20075983">
            <a:off x="9136943" y="2785478"/>
            <a:ext cx="502142" cy="2712186"/>
          </a:xfrm>
          <a:prstGeom prst="downArrow">
            <a:avLst>
              <a:gd name="adj1" fmla="val 29887"/>
              <a:gd name="adj2" fmla="val 94702"/>
            </a:avLst>
          </a:prstGeom>
          <a:solidFill>
            <a:srgbClr val="E6534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9E730A8E-FF80-A243-A962-294335DF7E25}"/>
              </a:ext>
            </a:extLst>
          </p:cNvPr>
          <p:cNvSpPr txBox="1"/>
          <p:nvPr/>
        </p:nvSpPr>
        <p:spPr>
          <a:xfrm>
            <a:off x="8506175" y="4283804"/>
            <a:ext cx="87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专业化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49B364F7-800E-BB47-BE13-A711BB667A5B}"/>
              </a:ext>
            </a:extLst>
          </p:cNvPr>
          <p:cNvSpPr txBox="1"/>
          <p:nvPr/>
        </p:nvSpPr>
        <p:spPr>
          <a:xfrm>
            <a:off x="9722250" y="4098443"/>
            <a:ext cx="87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娱乐化</a:t>
            </a:r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1685925" y="850900"/>
            <a:ext cx="8281988" cy="1588"/>
          </a:xfrm>
          <a:prstGeom prst="line">
            <a:avLst/>
          </a:prstGeom>
          <a:ln w="19050">
            <a:solidFill>
              <a:srgbClr val="E653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0" y="260350"/>
            <a:ext cx="1271588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343025" y="260350"/>
            <a:ext cx="73025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481138" y="463550"/>
            <a:ext cx="63500" cy="225425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21" name="文本框 6"/>
          <p:cNvSpPr txBox="1">
            <a:spLocks noChangeArrowheads="1"/>
          </p:cNvSpPr>
          <p:nvPr/>
        </p:nvSpPr>
        <p:spPr bwMode="auto">
          <a:xfrm>
            <a:off x="1544638" y="304800"/>
            <a:ext cx="43353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ea typeface="微软雅黑" pitchFamily="34" charset="-122"/>
              </a:defRPr>
            </a:lvl1pPr>
          </a:lstStyle>
          <a:p>
            <a:r>
              <a:rPr lang="zh-CN" altLang="en-US" dirty="0">
                <a:sym typeface="Times New Roman" pitchFamily="18" charset="0"/>
              </a:rPr>
              <a:t>解决方案和商业模式</a:t>
            </a:r>
          </a:p>
        </p:txBody>
      </p:sp>
      <p:sp>
        <p:nvSpPr>
          <p:cNvPr id="13" name="文本框 6">
            <a:extLst>
              <a:ext uri="{FF2B5EF4-FFF2-40B4-BE49-F238E27FC236}">
                <a16:creationId xmlns:a16="http://schemas.microsoft.com/office/drawing/2014/main" id="{70B1A714-0E75-824F-93C8-A99C1B90E6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536" y="944780"/>
            <a:ext cx="670803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>
                <a:solidFill>
                  <a:srgbClr val="E24242"/>
                </a:solidFill>
                <a:latin typeface="宋体" panose="02010600030101010101" pitchFamily="2" charset="-122"/>
                <a:ea typeface="宋体" panose="02010600030101010101" pitchFamily="2" charset="-122"/>
                <a:cs typeface="造字工房悦黑体验版常规体"/>
              </a:defRPr>
            </a:lvl1pPr>
          </a:lstStyle>
          <a:p>
            <a:r>
              <a:rPr lang="zh-CN" altLang="en-US" sz="2800" dirty="0"/>
              <a:t>我们的商业模式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9EA2EE3E-8F73-E346-9F28-D1102940A72A}"/>
              </a:ext>
            </a:extLst>
          </p:cNvPr>
          <p:cNvGrpSpPr/>
          <p:nvPr/>
        </p:nvGrpSpPr>
        <p:grpSpPr>
          <a:xfrm>
            <a:off x="2531879" y="2060848"/>
            <a:ext cx="7265591" cy="2376264"/>
            <a:chOff x="2391550" y="1265710"/>
            <a:chExt cx="7265591" cy="2376264"/>
          </a:xfrm>
        </p:grpSpPr>
        <p:sp>
          <p:nvSpPr>
            <p:cNvPr id="19" name="右弧形箭头 18">
              <a:extLst>
                <a:ext uri="{FF2B5EF4-FFF2-40B4-BE49-F238E27FC236}">
                  <a16:creationId xmlns:a16="http://schemas.microsoft.com/office/drawing/2014/main" id="{D4F7ED96-F745-5045-8E9F-4F5AC07223F4}"/>
                </a:ext>
              </a:extLst>
            </p:cNvPr>
            <p:cNvSpPr/>
            <p:nvPr/>
          </p:nvSpPr>
          <p:spPr>
            <a:xfrm rot="5340000">
              <a:off x="5632570" y="-103102"/>
              <a:ext cx="689082" cy="3426706"/>
            </a:xfrm>
            <a:prstGeom prst="curvedRightArrow">
              <a:avLst>
                <a:gd name="adj1" fmla="val 18980"/>
                <a:gd name="adj2" fmla="val 73886"/>
                <a:gd name="adj3" fmla="val 39811"/>
              </a:avLst>
            </a:prstGeom>
            <a:solidFill>
              <a:srgbClr val="E6534B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81BA71CA-303B-C644-B779-4E8F4130CE28}"/>
                </a:ext>
              </a:extLst>
            </p:cNvPr>
            <p:cNvSpPr txBox="1"/>
            <p:nvPr/>
          </p:nvSpPr>
          <p:spPr>
            <a:xfrm>
              <a:off x="5303912" y="1654241"/>
              <a:ext cx="17281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dirty="0"/>
                <a:t>影响力、广告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939C3374-E3FA-CC44-96CB-8EEEDCA96802}"/>
                </a:ext>
              </a:extLst>
            </p:cNvPr>
            <p:cNvSpPr txBox="1"/>
            <p:nvPr/>
          </p:nvSpPr>
          <p:spPr>
            <a:xfrm>
              <a:off x="4951089" y="2971796"/>
              <a:ext cx="22970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dirty="0"/>
                <a:t>录制面试及点评视频</a:t>
              </a:r>
            </a:p>
          </p:txBody>
        </p:sp>
        <p:sp>
          <p:nvSpPr>
            <p:cNvPr id="2" name="椭圆 1">
              <a:extLst>
                <a:ext uri="{FF2B5EF4-FFF2-40B4-BE49-F238E27FC236}">
                  <a16:creationId xmlns:a16="http://schemas.microsoft.com/office/drawing/2014/main" id="{CBFEE428-51AA-174D-8FBA-CD4CF5209657}"/>
                </a:ext>
              </a:extLst>
            </p:cNvPr>
            <p:cNvSpPr/>
            <p:nvPr/>
          </p:nvSpPr>
          <p:spPr>
            <a:xfrm>
              <a:off x="2391550" y="1806536"/>
              <a:ext cx="2382895" cy="1327142"/>
            </a:xfrm>
            <a:prstGeom prst="ellipse">
              <a:avLst/>
            </a:prstGeom>
            <a:solidFill>
              <a:srgbClr val="34343B"/>
            </a:solidFill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dirty="0"/>
                <a:t>面试服务</a:t>
              </a:r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09832933-B402-C843-8543-0E010304D117}"/>
                </a:ext>
              </a:extLst>
            </p:cNvPr>
            <p:cNvSpPr/>
            <p:nvPr/>
          </p:nvSpPr>
          <p:spPr>
            <a:xfrm>
              <a:off x="7360102" y="1806536"/>
              <a:ext cx="2297039" cy="1327142"/>
            </a:xfrm>
            <a:prstGeom prst="ellipse">
              <a:avLst/>
            </a:prstGeom>
            <a:solidFill>
              <a:srgbClr val="34343B"/>
            </a:solidFill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dirty="0"/>
                <a:t>视频</a:t>
              </a:r>
              <a:r>
                <a:rPr kumimoji="1" lang="en-US" altLang="zh-CN" dirty="0"/>
                <a:t>IP</a:t>
              </a:r>
              <a:endParaRPr kumimoji="1" lang="zh-CN" altLang="en-US" dirty="0"/>
            </a:p>
          </p:txBody>
        </p:sp>
        <p:sp>
          <p:nvSpPr>
            <p:cNvPr id="10" name="右弧形箭头 9">
              <a:extLst>
                <a:ext uri="{FF2B5EF4-FFF2-40B4-BE49-F238E27FC236}">
                  <a16:creationId xmlns:a16="http://schemas.microsoft.com/office/drawing/2014/main" id="{11809556-FE26-C640-9F52-69FFB4832FAC}"/>
                </a:ext>
              </a:extLst>
            </p:cNvPr>
            <p:cNvSpPr/>
            <p:nvPr/>
          </p:nvSpPr>
          <p:spPr>
            <a:xfrm rot="16200000">
              <a:off x="5878272" y="1584080"/>
              <a:ext cx="689082" cy="3426706"/>
            </a:xfrm>
            <a:prstGeom prst="curvedRightArrow">
              <a:avLst>
                <a:gd name="adj1" fmla="val 18980"/>
                <a:gd name="adj2" fmla="val 73886"/>
                <a:gd name="adj3" fmla="val 39811"/>
              </a:avLst>
            </a:prstGeom>
            <a:solidFill>
              <a:srgbClr val="E6534B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2" name="文本框 6">
            <a:extLst>
              <a:ext uri="{FF2B5EF4-FFF2-40B4-BE49-F238E27FC236}">
                <a16:creationId xmlns:a16="http://schemas.microsoft.com/office/drawing/2014/main" id="{28BC84F3-BCB9-1846-AE27-DFDAABBF28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5799" y="5445224"/>
            <a:ext cx="4664457" cy="537034"/>
          </a:xfrm>
          <a:prstGeom prst="rect">
            <a:avLst/>
          </a:prstGeom>
          <a:solidFill>
            <a:srgbClr val="E6534B"/>
          </a:solidFill>
          <a:ln w="9525">
            <a:noFill/>
            <a:miter lim="800000"/>
            <a:headEnd/>
            <a:tailEnd/>
          </a:ln>
        </p:spPr>
        <p:txBody>
          <a:bodyPr wrap="square" tIns="144000" bIns="144000">
            <a:spAutoFit/>
          </a:bodyPr>
          <a:lstStyle>
            <a:defPPr>
              <a:defRPr lang="zh-CN"/>
            </a:defPPr>
            <a:lvl1pPr>
              <a:defRPr b="1">
                <a:solidFill>
                  <a:srgbClr val="E24242"/>
                </a:solidFill>
                <a:latin typeface="宋体" panose="02010600030101010101" pitchFamily="2" charset="-122"/>
                <a:ea typeface="宋体" panose="02010600030101010101" pitchFamily="2" charset="-122"/>
                <a:cs typeface="造字工房悦黑体验版常规体"/>
              </a:defRPr>
            </a:lvl1pPr>
          </a:lstStyle>
          <a:p>
            <a:pPr algn="ctr"/>
            <a:r>
              <a:rPr lang="zh-CN" altLang="en-US" sz="1600" dirty="0">
                <a:solidFill>
                  <a:schemeClr val="bg1"/>
                </a:solidFill>
                <a:sym typeface="Arial" pitchFamily="34" charset="0"/>
              </a:rPr>
              <a:t>下一代简历：视频简历，下一个风口：视频</a:t>
            </a:r>
            <a:r>
              <a:rPr lang="en-US" altLang="zh-CN" sz="1600" dirty="0">
                <a:solidFill>
                  <a:schemeClr val="bg1"/>
                </a:solidFill>
                <a:sym typeface="Arial" pitchFamily="34" charset="0"/>
              </a:rPr>
              <a:t>IP</a:t>
            </a:r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BF066D19-3A56-6240-94E9-68E7D1A4C64D}"/>
              </a:ext>
            </a:extLst>
          </p:cNvPr>
          <p:cNvGrpSpPr/>
          <p:nvPr/>
        </p:nvGrpSpPr>
        <p:grpSpPr>
          <a:xfrm>
            <a:off x="335360" y="1719463"/>
            <a:ext cx="2262158" cy="1151582"/>
            <a:chOff x="162183" y="1719463"/>
            <a:chExt cx="2262158" cy="1151582"/>
          </a:xfrm>
        </p:grpSpPr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3EBDB47C-474D-1549-88EC-1069333EB9D5}"/>
                </a:ext>
              </a:extLst>
            </p:cNvPr>
            <p:cNvSpPr txBox="1"/>
            <p:nvPr/>
          </p:nvSpPr>
          <p:spPr>
            <a:xfrm>
              <a:off x="162183" y="1719463"/>
              <a:ext cx="2262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/>
                <a:t>面试服务，按天收费</a:t>
              </a: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5BA8337B-5125-8D4D-9AC7-C3BAF692C30E}"/>
                </a:ext>
              </a:extLst>
            </p:cNvPr>
            <p:cNvSpPr txBox="1"/>
            <p:nvPr/>
          </p:nvSpPr>
          <p:spPr>
            <a:xfrm>
              <a:off x="162183" y="2117034"/>
              <a:ext cx="2262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/>
                <a:t>人才众筹，人头算钱</a:t>
              </a: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E62EBA4F-4076-6047-8366-645F9DC1B58E}"/>
                </a:ext>
              </a:extLst>
            </p:cNvPr>
            <p:cNvSpPr txBox="1"/>
            <p:nvPr/>
          </p:nvSpPr>
          <p:spPr>
            <a:xfrm>
              <a:off x="162183" y="2501713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……</a:t>
              </a:r>
              <a:endParaRPr kumimoji="1" lang="zh-CN" altLang="en-US" dirty="0"/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89B9E232-8DFF-BD41-BD44-E0D39DA5F32A}"/>
              </a:ext>
            </a:extLst>
          </p:cNvPr>
          <p:cNvGrpSpPr/>
          <p:nvPr/>
        </p:nvGrpSpPr>
        <p:grpSpPr>
          <a:xfrm>
            <a:off x="9594482" y="1599521"/>
            <a:ext cx="2262158" cy="1161420"/>
            <a:chOff x="9624392" y="1700808"/>
            <a:chExt cx="2262158" cy="1161420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338CE868-0DC7-BC48-B38E-1FD90F014C28}"/>
                </a:ext>
              </a:extLst>
            </p:cNvPr>
            <p:cNvSpPr txBox="1"/>
            <p:nvPr/>
          </p:nvSpPr>
          <p:spPr>
            <a:xfrm>
              <a:off x="9868049" y="1700808"/>
              <a:ext cx="20185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kumimoji="1" lang="zh-CN" altLang="en-US" dirty="0"/>
                <a:t>只做</a:t>
              </a:r>
              <a:r>
                <a:rPr kumimoji="1" lang="en-US" altLang="zh-CN" dirty="0"/>
                <a:t>IP</a:t>
              </a:r>
              <a:r>
                <a:rPr kumimoji="1" lang="zh-CN" altLang="en-US" dirty="0"/>
                <a:t>，不做平台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1AC14839-98E6-5343-9179-F096CD7CE4E5}"/>
                </a:ext>
              </a:extLst>
            </p:cNvPr>
            <p:cNvSpPr txBox="1"/>
            <p:nvPr/>
          </p:nvSpPr>
          <p:spPr>
            <a:xfrm>
              <a:off x="9624392" y="2113818"/>
              <a:ext cx="2262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kumimoji="1" lang="zh-CN" altLang="en-US" dirty="0"/>
                <a:t>专注职场，专业为主</a:t>
              </a: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230E23CC-D312-7C44-82F9-4348858660A1}"/>
                </a:ext>
              </a:extLst>
            </p:cNvPr>
            <p:cNvSpPr txBox="1"/>
            <p:nvPr/>
          </p:nvSpPr>
          <p:spPr>
            <a:xfrm>
              <a:off x="11240219" y="249289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kumimoji="1" lang="en-US" altLang="zh-CN" dirty="0"/>
                <a:t>……</a:t>
              </a:r>
              <a:endParaRPr kumimoji="1"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7000485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直接连接符 32"/>
          <p:cNvCxnSpPr/>
          <p:nvPr/>
        </p:nvCxnSpPr>
        <p:spPr>
          <a:xfrm flipV="1">
            <a:off x="1685925" y="850900"/>
            <a:ext cx="8281988" cy="1588"/>
          </a:xfrm>
          <a:prstGeom prst="line">
            <a:avLst/>
          </a:prstGeom>
          <a:ln w="19050">
            <a:solidFill>
              <a:srgbClr val="E653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0" y="260350"/>
            <a:ext cx="1271588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343025" y="260350"/>
            <a:ext cx="73025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481138" y="463550"/>
            <a:ext cx="63500" cy="225425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21" name="文本框 6"/>
          <p:cNvSpPr txBox="1">
            <a:spLocks noChangeArrowheads="1"/>
          </p:cNvSpPr>
          <p:nvPr/>
        </p:nvSpPr>
        <p:spPr bwMode="auto">
          <a:xfrm>
            <a:off x="1544638" y="304800"/>
            <a:ext cx="43353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ea typeface="微软雅黑" pitchFamily="34" charset="-122"/>
              </a:defRPr>
            </a:lvl1pPr>
          </a:lstStyle>
          <a:p>
            <a:r>
              <a:rPr lang="zh-CN" altLang="en-US" dirty="0">
                <a:sym typeface="Times New Roman" pitchFamily="18" charset="0"/>
              </a:rPr>
              <a:t>解决方案和商业模式</a:t>
            </a:r>
          </a:p>
        </p:txBody>
      </p:sp>
      <p:sp>
        <p:nvSpPr>
          <p:cNvPr id="13" name="文本框 6">
            <a:extLst>
              <a:ext uri="{FF2B5EF4-FFF2-40B4-BE49-F238E27FC236}">
                <a16:creationId xmlns:a16="http://schemas.microsoft.com/office/drawing/2014/main" id="{70B1A714-0E75-824F-93C8-A99C1B90E6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794" y="959933"/>
            <a:ext cx="670803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>
                <a:solidFill>
                  <a:srgbClr val="E24242"/>
                </a:solidFill>
                <a:latin typeface="宋体" panose="02010600030101010101" pitchFamily="2" charset="-122"/>
                <a:ea typeface="宋体" panose="02010600030101010101" pitchFamily="2" charset="-122"/>
                <a:cs typeface="造字工房悦黑体验版常规体"/>
              </a:defRPr>
            </a:lvl1pPr>
          </a:lstStyle>
          <a:p>
            <a:r>
              <a:rPr lang="zh-CN" altLang="en-US" sz="2800" dirty="0"/>
              <a:t>有什么优势</a:t>
            </a: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6F4312AA-16DD-C849-B750-12C6509E03D0}"/>
              </a:ext>
            </a:extLst>
          </p:cNvPr>
          <p:cNvCxnSpPr/>
          <p:nvPr/>
        </p:nvCxnSpPr>
        <p:spPr>
          <a:xfrm>
            <a:off x="1666486" y="3873954"/>
            <a:ext cx="8928868" cy="0"/>
          </a:xfrm>
          <a:prstGeom prst="line">
            <a:avLst/>
          </a:prstGeom>
          <a:ln w="19050">
            <a:solidFill>
              <a:srgbClr val="E653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线连接符 40">
            <a:extLst>
              <a:ext uri="{FF2B5EF4-FFF2-40B4-BE49-F238E27FC236}">
                <a16:creationId xmlns:a16="http://schemas.microsoft.com/office/drawing/2014/main" id="{20C9D319-B372-1242-9DB4-41EDD04651E4}"/>
              </a:ext>
            </a:extLst>
          </p:cNvPr>
          <p:cNvCxnSpPr>
            <a:cxnSpLocks/>
          </p:cNvCxnSpPr>
          <p:nvPr/>
        </p:nvCxnSpPr>
        <p:spPr>
          <a:xfrm flipV="1">
            <a:off x="6274874" y="1511706"/>
            <a:ext cx="0" cy="4724496"/>
          </a:xfrm>
          <a:prstGeom prst="line">
            <a:avLst/>
          </a:prstGeom>
          <a:ln w="19050">
            <a:solidFill>
              <a:srgbClr val="E653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6">
            <a:extLst>
              <a:ext uri="{FF2B5EF4-FFF2-40B4-BE49-F238E27FC236}">
                <a16:creationId xmlns:a16="http://schemas.microsoft.com/office/drawing/2014/main" id="{3562484C-BE9C-DF47-B909-43BE163A1A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400" y="3311906"/>
            <a:ext cx="19070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>
                <a:solidFill>
                  <a:srgbClr val="E24242"/>
                </a:solidFill>
                <a:latin typeface="宋体" panose="02010600030101010101" pitchFamily="2" charset="-122"/>
                <a:ea typeface="宋体" panose="02010600030101010101" pitchFamily="2" charset="-122"/>
                <a:cs typeface="造字工房悦黑体验版常规体"/>
              </a:defRPr>
            </a:lvl1pPr>
          </a:lstStyle>
          <a:p>
            <a:pPr algn="ctr"/>
            <a:r>
              <a:rPr lang="zh-CN" altLang="en-US" dirty="0"/>
              <a:t>我们自己</a:t>
            </a:r>
          </a:p>
        </p:txBody>
      </p:sp>
      <p:sp>
        <p:nvSpPr>
          <p:cNvPr id="45" name="文本框 6">
            <a:extLst>
              <a:ext uri="{FF2B5EF4-FFF2-40B4-BE49-F238E27FC236}">
                <a16:creationId xmlns:a16="http://schemas.microsoft.com/office/drawing/2014/main" id="{6D7EDE5B-C8CF-CB4E-9643-8AC11D8A74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400" y="4006739"/>
            <a:ext cx="19070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>
                <a:solidFill>
                  <a:srgbClr val="E24242"/>
                </a:solidFill>
                <a:latin typeface="宋体" panose="02010600030101010101" pitchFamily="2" charset="-122"/>
                <a:ea typeface="宋体" panose="02010600030101010101" pitchFamily="2" charset="-122"/>
                <a:cs typeface="造字工房悦黑体验版常规体"/>
              </a:defRPr>
            </a:lvl1pPr>
          </a:lstStyle>
          <a:p>
            <a:pPr algn="ctr"/>
            <a:r>
              <a:rPr lang="zh-CN" altLang="en-US" dirty="0"/>
              <a:t>面试者</a:t>
            </a:r>
          </a:p>
        </p:txBody>
      </p:sp>
      <p:sp>
        <p:nvSpPr>
          <p:cNvPr id="46" name="文本框 6">
            <a:extLst>
              <a:ext uri="{FF2B5EF4-FFF2-40B4-BE49-F238E27FC236}">
                <a16:creationId xmlns:a16="http://schemas.microsoft.com/office/drawing/2014/main" id="{B9DF7E5E-27FA-C94A-A434-AA0C386F0D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9181" y="3313564"/>
            <a:ext cx="19070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>
                <a:solidFill>
                  <a:srgbClr val="E24242"/>
                </a:solidFill>
                <a:latin typeface="宋体" panose="02010600030101010101" pitchFamily="2" charset="-122"/>
                <a:ea typeface="宋体" panose="02010600030101010101" pitchFamily="2" charset="-122"/>
                <a:cs typeface="造字工房悦黑体验版常规体"/>
              </a:defRPr>
            </a:lvl1pPr>
          </a:lstStyle>
          <a:p>
            <a:pPr algn="ctr"/>
            <a:r>
              <a:rPr lang="zh-CN" altLang="en-US" dirty="0"/>
              <a:t>企业用户</a:t>
            </a:r>
          </a:p>
        </p:txBody>
      </p:sp>
      <p:sp>
        <p:nvSpPr>
          <p:cNvPr id="47" name="文本框 6">
            <a:extLst>
              <a:ext uri="{FF2B5EF4-FFF2-40B4-BE49-F238E27FC236}">
                <a16:creationId xmlns:a16="http://schemas.microsoft.com/office/drawing/2014/main" id="{EF385A13-044E-D549-B4D0-0394BC19F2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82302" y="4019871"/>
            <a:ext cx="19070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>
                <a:solidFill>
                  <a:srgbClr val="E24242"/>
                </a:solidFill>
                <a:latin typeface="宋体" panose="02010600030101010101" pitchFamily="2" charset="-122"/>
                <a:ea typeface="宋体" panose="02010600030101010101" pitchFamily="2" charset="-122"/>
                <a:cs typeface="造字工房悦黑体验版常规体"/>
              </a:defRPr>
            </a:lvl1pPr>
          </a:lstStyle>
          <a:p>
            <a:pPr algn="ctr"/>
            <a:r>
              <a:rPr lang="zh-CN" altLang="en-US" dirty="0"/>
              <a:t>个人用户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12C27CD9-190F-464A-805F-AD896DBA796A}"/>
              </a:ext>
            </a:extLst>
          </p:cNvPr>
          <p:cNvSpPr txBox="1"/>
          <p:nvPr/>
        </p:nvSpPr>
        <p:spPr>
          <a:xfrm>
            <a:off x="2744155" y="4122085"/>
            <a:ext cx="2954655" cy="21160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kumimoji="1" lang="zh-CN" altLang="en-US" dirty="0"/>
              <a:t>尽早了解面试结果</a:t>
            </a:r>
            <a:endParaRPr kumimoji="1" lang="en-US" altLang="zh-CN" dirty="0"/>
          </a:p>
          <a:p>
            <a:pPr algn="r">
              <a:lnSpc>
                <a:spcPct val="150000"/>
              </a:lnSpc>
            </a:pPr>
            <a:r>
              <a:rPr kumimoji="1" lang="zh-CN" altLang="en-US" dirty="0"/>
              <a:t>及时知道面试中的不足</a:t>
            </a:r>
            <a:endParaRPr kumimoji="1" lang="en-US" altLang="zh-CN" dirty="0"/>
          </a:p>
          <a:p>
            <a:pPr algn="r">
              <a:lnSpc>
                <a:spcPct val="150000"/>
              </a:lnSpc>
            </a:pPr>
            <a:r>
              <a:rPr kumimoji="1" lang="zh-CN" altLang="en-US" dirty="0"/>
              <a:t>可以对不合理的面试说不</a:t>
            </a:r>
            <a:endParaRPr kumimoji="1" lang="en-US" altLang="zh-CN" dirty="0"/>
          </a:p>
          <a:p>
            <a:pPr algn="r">
              <a:lnSpc>
                <a:spcPct val="150000"/>
              </a:lnSpc>
            </a:pPr>
            <a:r>
              <a:rPr kumimoji="1" lang="zh-CN" altLang="en-US" dirty="0"/>
              <a:t>一次面试多次使用</a:t>
            </a:r>
            <a:endParaRPr kumimoji="1" lang="en-US" altLang="zh-CN" dirty="0"/>
          </a:p>
          <a:p>
            <a:pPr algn="r">
              <a:lnSpc>
                <a:spcPct val="150000"/>
              </a:lnSpc>
            </a:pPr>
            <a:r>
              <a:rPr kumimoji="1" lang="zh-CN" altLang="en-US" dirty="0"/>
              <a:t>得到专业定制化的职业指导</a:t>
            </a:r>
            <a:endParaRPr kumimoji="1" lang="en-US" altLang="zh-CN" dirty="0"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3F9D0714-6293-7042-B82C-D12DB0558D6F}"/>
              </a:ext>
            </a:extLst>
          </p:cNvPr>
          <p:cNvSpPr txBox="1"/>
          <p:nvPr/>
        </p:nvSpPr>
        <p:spPr>
          <a:xfrm>
            <a:off x="6772976" y="4101955"/>
            <a:ext cx="3185487" cy="21160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dirty="0"/>
              <a:t>学习他人的面试经验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dirty="0"/>
              <a:t>侧面了解目标公司的技术要求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dirty="0"/>
              <a:t>对于面试中的槽点尽情吐槽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dirty="0"/>
              <a:t>学习面试中的技术知识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dirty="0"/>
              <a:t>学习到专业的职业指导</a:t>
            </a:r>
            <a:endParaRPr kumimoji="1" lang="en-US" altLang="zh-CN" dirty="0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B606D353-BBFA-5941-93C8-6E2DF21B5BF4}"/>
              </a:ext>
            </a:extLst>
          </p:cNvPr>
          <p:cNvSpPr txBox="1"/>
          <p:nvPr/>
        </p:nvSpPr>
        <p:spPr>
          <a:xfrm>
            <a:off x="6769464" y="1484784"/>
            <a:ext cx="4108817" cy="21160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dirty="0"/>
              <a:t>面试服务，按天收费，价格低服务好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dirty="0"/>
              <a:t>人才众筹，人头算钱，价格低速度快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dirty="0"/>
              <a:t>可以提供简历，防止“猎头作弊”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dirty="0"/>
              <a:t>可以提供面试题，防止人才不满足需求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dirty="0"/>
              <a:t>可以再面试，双重把关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85367356-300F-3249-86CC-843187AF2D88}"/>
              </a:ext>
            </a:extLst>
          </p:cNvPr>
          <p:cNvSpPr txBox="1"/>
          <p:nvPr/>
        </p:nvSpPr>
        <p:spPr>
          <a:xfrm>
            <a:off x="2391494" y="1484784"/>
            <a:ext cx="3307316" cy="21160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kumimoji="1" lang="zh-CN" altLang="en-US" dirty="0"/>
              <a:t>专注职场，专业为主</a:t>
            </a:r>
            <a:endParaRPr kumimoji="1" lang="en-US" altLang="zh-CN" dirty="0"/>
          </a:p>
          <a:p>
            <a:pPr algn="r">
              <a:lnSpc>
                <a:spcPct val="150000"/>
              </a:lnSpc>
            </a:pPr>
            <a:r>
              <a:rPr kumimoji="1" lang="zh-CN" altLang="en-US" dirty="0"/>
              <a:t>企业服务</a:t>
            </a:r>
            <a:r>
              <a:rPr kumimoji="1" lang="en-US" altLang="zh-CN" dirty="0"/>
              <a:t>+</a:t>
            </a:r>
            <a:r>
              <a:rPr kumimoji="1" lang="zh-CN" altLang="en-US" dirty="0"/>
              <a:t>视频</a:t>
            </a:r>
            <a:r>
              <a:rPr kumimoji="1" lang="en-US" altLang="zh-CN" dirty="0"/>
              <a:t>IP</a:t>
            </a:r>
            <a:r>
              <a:rPr kumimoji="1" lang="zh-CN" altLang="en-US" dirty="0"/>
              <a:t>，生态链完整</a:t>
            </a:r>
            <a:endParaRPr kumimoji="1" lang="en-US" altLang="zh-CN" dirty="0"/>
          </a:p>
          <a:p>
            <a:pPr algn="r">
              <a:lnSpc>
                <a:spcPct val="150000"/>
              </a:lnSpc>
            </a:pPr>
            <a:r>
              <a:rPr kumimoji="1" lang="zh-CN" altLang="en-US" dirty="0"/>
              <a:t>只做</a:t>
            </a:r>
            <a:r>
              <a:rPr kumimoji="1" lang="en-US" altLang="zh-CN" dirty="0"/>
              <a:t>IP</a:t>
            </a:r>
            <a:r>
              <a:rPr kumimoji="1" lang="zh-CN" altLang="en-US" dirty="0"/>
              <a:t>，不做平台，聚焦</a:t>
            </a:r>
            <a:endParaRPr kumimoji="1" lang="en-US" altLang="zh-CN" dirty="0"/>
          </a:p>
          <a:p>
            <a:pPr algn="r">
              <a:lnSpc>
                <a:spcPct val="150000"/>
              </a:lnSpc>
            </a:pPr>
            <a:r>
              <a:rPr kumimoji="1" lang="zh-CN" altLang="en-US" dirty="0"/>
              <a:t>羊毛出在狗身上，创新</a:t>
            </a:r>
            <a:endParaRPr kumimoji="1" lang="en-US" altLang="zh-CN" dirty="0"/>
          </a:p>
          <a:p>
            <a:pPr algn="r">
              <a:lnSpc>
                <a:spcPct val="150000"/>
              </a:lnSpc>
            </a:pPr>
            <a:r>
              <a:rPr kumimoji="1" lang="en-US" altLang="zh-CN" dirty="0"/>
              <a:t>IT</a:t>
            </a:r>
            <a:r>
              <a:rPr kumimoji="1" lang="zh-CN" altLang="en-US" dirty="0"/>
              <a:t>技术团队完备，面试天天做</a:t>
            </a:r>
          </a:p>
        </p:txBody>
      </p:sp>
    </p:spTree>
    <p:extLst>
      <p:ext uri="{BB962C8B-B14F-4D97-AF65-F5344CB8AC3E}">
        <p14:creationId xmlns:p14="http://schemas.microsoft.com/office/powerpoint/2010/main" val="17872636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60350"/>
            <a:ext cx="1271588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43025" y="260350"/>
            <a:ext cx="73025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81138" y="463550"/>
            <a:ext cx="63500" cy="225425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14340" name="文本框 6"/>
          <p:cNvSpPr txBox="1">
            <a:spLocks noChangeArrowheads="1"/>
          </p:cNvSpPr>
          <p:nvPr/>
        </p:nvSpPr>
        <p:spPr bwMode="auto">
          <a:xfrm>
            <a:off x="1544638" y="304800"/>
            <a:ext cx="491140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itchFamily="34" charset="-122"/>
              </a:rPr>
              <a:t>职场小卧底项目合作计划书目录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造字工房悦黑体验版常规体"/>
              <a:ea typeface="造字工房悦黑体验版常规体"/>
              <a:cs typeface="造字工房悦黑体验版常规体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FB2DDE5B-936B-8F46-B32E-9AF71636C980}"/>
              </a:ext>
            </a:extLst>
          </p:cNvPr>
          <p:cNvGrpSpPr/>
          <p:nvPr/>
        </p:nvGrpSpPr>
        <p:grpSpPr>
          <a:xfrm>
            <a:off x="836613" y="1484785"/>
            <a:ext cx="10441160" cy="648071"/>
            <a:chOff x="911424" y="1268761"/>
            <a:chExt cx="10441160" cy="648071"/>
          </a:xfrm>
        </p:grpSpPr>
        <p:sp>
          <p:nvSpPr>
            <p:cNvPr id="17" name="矩形 16"/>
            <p:cNvSpPr/>
            <p:nvPr/>
          </p:nvSpPr>
          <p:spPr>
            <a:xfrm>
              <a:off x="1847032" y="1268761"/>
              <a:ext cx="9505552" cy="648071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911424" y="1268761"/>
              <a:ext cx="807974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一</a:t>
              </a:r>
              <a:endPara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4357" name="文本框 21"/>
            <p:cNvSpPr txBox="1">
              <a:spLocks noChangeArrowheads="1"/>
            </p:cNvSpPr>
            <p:nvPr/>
          </p:nvSpPr>
          <p:spPr bwMode="auto">
            <a:xfrm>
              <a:off x="1894370" y="1392741"/>
              <a:ext cx="338455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行业和市场介绍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1C0ABF08-82DD-1549-A436-3BB5398731AA}"/>
              </a:ext>
            </a:extLst>
          </p:cNvPr>
          <p:cNvGrpSpPr/>
          <p:nvPr/>
        </p:nvGrpSpPr>
        <p:grpSpPr>
          <a:xfrm>
            <a:off x="836613" y="2204865"/>
            <a:ext cx="10441160" cy="648071"/>
            <a:chOff x="911424" y="2101206"/>
            <a:chExt cx="10441160" cy="648071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34CBFF29-06A4-4744-AF38-AC7B69FC1F10}"/>
                </a:ext>
              </a:extLst>
            </p:cNvPr>
            <p:cNvSpPr/>
            <p:nvPr/>
          </p:nvSpPr>
          <p:spPr>
            <a:xfrm>
              <a:off x="1847032" y="2101206"/>
              <a:ext cx="9505552" cy="648071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F3689ED6-9CEB-3A4D-91F1-B47BF3EBA07D}"/>
                </a:ext>
              </a:extLst>
            </p:cNvPr>
            <p:cNvSpPr/>
            <p:nvPr/>
          </p:nvSpPr>
          <p:spPr>
            <a:xfrm>
              <a:off x="911424" y="2101206"/>
              <a:ext cx="807974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二</a:t>
              </a:r>
              <a:endPara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8" name="文本框 21">
              <a:extLst>
                <a:ext uri="{FF2B5EF4-FFF2-40B4-BE49-F238E27FC236}">
                  <a16:creationId xmlns:a16="http://schemas.microsoft.com/office/drawing/2014/main" id="{8C60D23B-AE50-BE43-AC29-5FB121DDA2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4370" y="2225186"/>
              <a:ext cx="338455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行业问题及痛点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51407D0D-E9F9-934A-A487-B6470D8812EE}"/>
              </a:ext>
            </a:extLst>
          </p:cNvPr>
          <p:cNvGrpSpPr/>
          <p:nvPr/>
        </p:nvGrpSpPr>
        <p:grpSpPr>
          <a:xfrm>
            <a:off x="836613" y="2924945"/>
            <a:ext cx="10441160" cy="648071"/>
            <a:chOff x="911424" y="2101206"/>
            <a:chExt cx="10441160" cy="648071"/>
          </a:xfrm>
        </p:grpSpPr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28DED974-B7C4-0C4D-B13E-E399CF203D35}"/>
                </a:ext>
              </a:extLst>
            </p:cNvPr>
            <p:cNvSpPr/>
            <p:nvPr/>
          </p:nvSpPr>
          <p:spPr>
            <a:xfrm>
              <a:off x="1847032" y="2101206"/>
              <a:ext cx="9505552" cy="648071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12F860B2-504D-DF45-9526-73528B93332F}"/>
                </a:ext>
              </a:extLst>
            </p:cNvPr>
            <p:cNvSpPr/>
            <p:nvPr/>
          </p:nvSpPr>
          <p:spPr>
            <a:xfrm>
              <a:off x="911424" y="2101206"/>
              <a:ext cx="807974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三</a:t>
              </a:r>
              <a:endPara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6" name="文本框 21">
              <a:extLst>
                <a:ext uri="{FF2B5EF4-FFF2-40B4-BE49-F238E27FC236}">
                  <a16:creationId xmlns:a16="http://schemas.microsoft.com/office/drawing/2014/main" id="{BE5DE173-9272-264B-82BA-548635DBCE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4370" y="2225186"/>
              <a:ext cx="338455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解决方案和商业模式（定位）</a:t>
              </a: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69278701-C9E5-E646-9CD3-68F02B39691B}"/>
              </a:ext>
            </a:extLst>
          </p:cNvPr>
          <p:cNvGrpSpPr/>
          <p:nvPr/>
        </p:nvGrpSpPr>
        <p:grpSpPr>
          <a:xfrm>
            <a:off x="836613" y="3645025"/>
            <a:ext cx="10441160" cy="648071"/>
            <a:chOff x="911424" y="2101206"/>
            <a:chExt cx="10441160" cy="648071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B59DD19C-B53D-3E46-B7B3-D04E69501377}"/>
                </a:ext>
              </a:extLst>
            </p:cNvPr>
            <p:cNvSpPr/>
            <p:nvPr/>
          </p:nvSpPr>
          <p:spPr>
            <a:xfrm>
              <a:off x="1847032" y="2101206"/>
              <a:ext cx="9505552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2904539D-8B52-0347-AA36-9D2A71079965}"/>
                </a:ext>
              </a:extLst>
            </p:cNvPr>
            <p:cNvSpPr/>
            <p:nvPr/>
          </p:nvSpPr>
          <p:spPr>
            <a:xfrm>
              <a:off x="911424" y="2101206"/>
              <a:ext cx="807974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四</a:t>
              </a:r>
              <a:endPara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50" name="文本框 21">
              <a:extLst>
                <a:ext uri="{FF2B5EF4-FFF2-40B4-BE49-F238E27FC236}">
                  <a16:creationId xmlns:a16="http://schemas.microsoft.com/office/drawing/2014/main" id="{75DF4A81-B225-8F4B-B231-BA211467AD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4370" y="2225186"/>
              <a:ext cx="338455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未来发展方向和战略路径</a:t>
              </a: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FF29C35E-1905-BF4A-9933-3CF33E34BB87}"/>
              </a:ext>
            </a:extLst>
          </p:cNvPr>
          <p:cNvGrpSpPr/>
          <p:nvPr/>
        </p:nvGrpSpPr>
        <p:grpSpPr>
          <a:xfrm>
            <a:off x="836613" y="4365105"/>
            <a:ext cx="10441160" cy="648071"/>
            <a:chOff x="911424" y="2101206"/>
            <a:chExt cx="10441160" cy="648071"/>
          </a:xfrm>
        </p:grpSpPr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6E7932DF-7778-5645-AB9A-71E8CB42B88E}"/>
                </a:ext>
              </a:extLst>
            </p:cNvPr>
            <p:cNvSpPr/>
            <p:nvPr/>
          </p:nvSpPr>
          <p:spPr>
            <a:xfrm>
              <a:off x="1847032" y="2101206"/>
              <a:ext cx="9505552" cy="648071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4A2E743C-B3F3-1144-8F02-4E7AF0E4E315}"/>
                </a:ext>
              </a:extLst>
            </p:cNvPr>
            <p:cNvSpPr/>
            <p:nvPr/>
          </p:nvSpPr>
          <p:spPr>
            <a:xfrm>
              <a:off x="911424" y="2101206"/>
              <a:ext cx="807974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五</a:t>
              </a:r>
              <a:endPara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54" name="文本框 21">
              <a:extLst>
                <a:ext uri="{FF2B5EF4-FFF2-40B4-BE49-F238E27FC236}">
                  <a16:creationId xmlns:a16="http://schemas.microsoft.com/office/drawing/2014/main" id="{90AEC390-9C9D-ED49-B17E-7A782BE761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4370" y="2225186"/>
              <a:ext cx="338455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项目预算和融资规划</a:t>
              </a:r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22636B63-9D1D-D344-AF31-B3A5ABFE1229}"/>
              </a:ext>
            </a:extLst>
          </p:cNvPr>
          <p:cNvGrpSpPr/>
          <p:nvPr/>
        </p:nvGrpSpPr>
        <p:grpSpPr>
          <a:xfrm>
            <a:off x="836613" y="5085185"/>
            <a:ext cx="10441160" cy="648071"/>
            <a:chOff x="911424" y="2101206"/>
            <a:chExt cx="10441160" cy="648071"/>
          </a:xfrm>
        </p:grpSpPr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04379580-C7CA-154B-B44E-D328D0EC42D8}"/>
                </a:ext>
              </a:extLst>
            </p:cNvPr>
            <p:cNvSpPr/>
            <p:nvPr/>
          </p:nvSpPr>
          <p:spPr>
            <a:xfrm>
              <a:off x="1847032" y="2101206"/>
              <a:ext cx="9505552" cy="648071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914357D8-525B-DB4B-BEFC-0A25B3D29F8B}"/>
                </a:ext>
              </a:extLst>
            </p:cNvPr>
            <p:cNvSpPr/>
            <p:nvPr/>
          </p:nvSpPr>
          <p:spPr>
            <a:xfrm>
              <a:off x="911424" y="2101206"/>
              <a:ext cx="807974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六</a:t>
              </a:r>
              <a:endPara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62" name="文本框 21">
              <a:extLst>
                <a:ext uri="{FF2B5EF4-FFF2-40B4-BE49-F238E27FC236}">
                  <a16:creationId xmlns:a16="http://schemas.microsoft.com/office/drawing/2014/main" id="{407C8BC4-ED37-A84E-83AD-2B0F2A0CCE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4370" y="2225186"/>
              <a:ext cx="338455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团队介绍和联系方式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56736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95325" y="1893888"/>
            <a:ext cx="1152525" cy="1152525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16050" y="2681288"/>
            <a:ext cx="728663" cy="728662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28700" y="3373438"/>
            <a:ext cx="847725" cy="808037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39788" y="3943350"/>
            <a:ext cx="474662" cy="474663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52563" y="4198938"/>
            <a:ext cx="1152525" cy="1150937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1650" y="4724400"/>
            <a:ext cx="1150938" cy="1152525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pic>
        <p:nvPicPr>
          <p:cNvPr id="11" name="图片 1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8925" y="2786063"/>
            <a:ext cx="503238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图片 1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7988" y="4367213"/>
            <a:ext cx="715962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图片 16"/>
          <p:cNvPicPr>
            <a:picLocks noChangeAspect="1"/>
          </p:cNvPicPr>
          <p:nvPr/>
        </p:nvPicPr>
        <p:blipFill>
          <a:blip r:embed="rId4">
            <a:grayscl/>
            <a:biLevel thresh="50000"/>
          </a:blip>
          <a:srcRect/>
          <a:stretch>
            <a:fillRect/>
          </a:stretch>
        </p:blipFill>
        <p:spPr bwMode="auto">
          <a:xfrm>
            <a:off x="814388" y="5014913"/>
            <a:ext cx="600075" cy="60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直接连接符 14"/>
          <p:cNvCxnSpPr/>
          <p:nvPr/>
        </p:nvCxnSpPr>
        <p:spPr>
          <a:xfrm>
            <a:off x="3837683" y="1628056"/>
            <a:ext cx="7416824" cy="0"/>
          </a:xfrm>
          <a:prstGeom prst="line">
            <a:avLst/>
          </a:prstGeom>
          <a:ln w="19050">
            <a:solidFill>
              <a:srgbClr val="E6534B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0" y="260350"/>
            <a:ext cx="1271588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343025" y="260350"/>
            <a:ext cx="73025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481138" y="463550"/>
            <a:ext cx="63500" cy="225425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24" name="文本框 6"/>
          <p:cNvSpPr txBox="1">
            <a:spLocks noChangeArrowheads="1"/>
          </p:cNvSpPr>
          <p:nvPr/>
        </p:nvSpPr>
        <p:spPr bwMode="auto">
          <a:xfrm>
            <a:off x="3795046" y="1196752"/>
            <a:ext cx="4335338" cy="422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72000" bIns="72000">
            <a:spAutoFit/>
          </a:bodyPr>
          <a:lstStyle/>
          <a:p>
            <a:r>
              <a:rPr lang="en-US" altLang="zh-CN" dirty="0">
                <a:solidFill>
                  <a:srgbClr val="FE2116"/>
                </a:solidFill>
                <a:ea typeface="微软雅黑" pitchFamily="34" charset="-122"/>
                <a:sym typeface="Arial" pitchFamily="34" charset="0"/>
              </a:rPr>
              <a:t>1.</a:t>
            </a:r>
            <a:r>
              <a:rPr lang="zh-CN" altLang="en-US" dirty="0">
                <a:solidFill>
                  <a:srgbClr val="FE2116"/>
                </a:solidFill>
                <a:ea typeface="微软雅黑" pitchFamily="34" charset="-122"/>
                <a:sym typeface="Arial" pitchFamily="34" charset="0"/>
              </a:rPr>
              <a:t> 消灭中小企业的</a:t>
            </a:r>
            <a:r>
              <a:rPr lang="en-US" altLang="zh-CN" dirty="0">
                <a:solidFill>
                  <a:srgbClr val="FE2116"/>
                </a:solidFill>
                <a:ea typeface="微软雅黑" pitchFamily="34" charset="-122"/>
                <a:sym typeface="Arial" pitchFamily="34" charset="0"/>
              </a:rPr>
              <a:t>HR</a:t>
            </a:r>
            <a:r>
              <a:rPr lang="zh-CN" altLang="en-US" dirty="0">
                <a:solidFill>
                  <a:srgbClr val="FE2116"/>
                </a:solidFill>
                <a:ea typeface="微软雅黑" pitchFamily="34" charset="-122"/>
                <a:sym typeface="Arial" pitchFamily="34" charset="0"/>
              </a:rPr>
              <a:t>部门</a:t>
            </a:r>
          </a:p>
        </p:txBody>
      </p:sp>
      <p:sp>
        <p:nvSpPr>
          <p:cNvPr id="20" name="文本框 6"/>
          <p:cNvSpPr txBox="1">
            <a:spLocks noChangeArrowheads="1"/>
          </p:cNvSpPr>
          <p:nvPr/>
        </p:nvSpPr>
        <p:spPr bwMode="auto">
          <a:xfrm>
            <a:off x="1544638" y="304800"/>
            <a:ext cx="43353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ea typeface="微软雅黑" pitchFamily="34" charset="-122"/>
              </a:defRPr>
            </a:lvl1pPr>
          </a:lstStyle>
          <a:p>
            <a:r>
              <a:rPr lang="zh-CN" altLang="en-US" dirty="0"/>
              <a:t>未来发展方向和战略路径</a:t>
            </a:r>
          </a:p>
        </p:txBody>
      </p:sp>
      <p:sp>
        <p:nvSpPr>
          <p:cNvPr id="27" name="文本框 6">
            <a:extLst>
              <a:ext uri="{FF2B5EF4-FFF2-40B4-BE49-F238E27FC236}">
                <a16:creationId xmlns:a16="http://schemas.microsoft.com/office/drawing/2014/main" id="{0CC65E01-2E7C-8746-8B0C-F2167D072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4435" y="6289990"/>
            <a:ext cx="62640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E2116"/>
                </a:solidFill>
                <a:ea typeface="微软雅黑" pitchFamily="34" charset="-122"/>
                <a:sym typeface="Arial" pitchFamily="34" charset="0"/>
              </a:rPr>
              <a:t>让中小企业享受到中大型公司的规范人事管理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89733A0-D844-A041-8505-CA1745A9A0C2}"/>
              </a:ext>
            </a:extLst>
          </p:cNvPr>
          <p:cNvSpPr/>
          <p:nvPr/>
        </p:nvSpPr>
        <p:spPr>
          <a:xfrm>
            <a:off x="7968844" y="3509043"/>
            <a:ext cx="2736850" cy="819767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ea typeface="造字工房悦黑体验版常规体" pitchFamily="50" charset="-122"/>
              </a:rPr>
              <a:t>成本核算和薪酬管理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950BBDD3-CCA3-7D4F-8455-851E2F100B2B}"/>
              </a:ext>
            </a:extLst>
          </p:cNvPr>
          <p:cNvSpPr/>
          <p:nvPr/>
        </p:nvSpPr>
        <p:spPr>
          <a:xfrm>
            <a:off x="7968844" y="4872980"/>
            <a:ext cx="2736850" cy="819767"/>
          </a:xfrm>
          <a:prstGeom prst="rect">
            <a:avLst/>
          </a:prstGeom>
          <a:solidFill>
            <a:srgbClr val="3434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ea typeface="造字工房悦黑体验版常规体" pitchFamily="50" charset="-122"/>
              </a:rPr>
              <a:t>人事制度标准化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C4A6C7BB-A587-FD4F-86FE-D0ECBA19D325}"/>
              </a:ext>
            </a:extLst>
          </p:cNvPr>
          <p:cNvSpPr/>
          <p:nvPr/>
        </p:nvSpPr>
        <p:spPr>
          <a:xfrm>
            <a:off x="4271570" y="2143737"/>
            <a:ext cx="2736850" cy="819767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ea typeface="造字工房悦黑体验版常规体" pitchFamily="50" charset="-122"/>
              </a:rPr>
              <a:t>招聘员工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809E8AD8-3DAC-1F45-BD6C-34BA664C4456}"/>
              </a:ext>
            </a:extLst>
          </p:cNvPr>
          <p:cNvSpPr/>
          <p:nvPr/>
        </p:nvSpPr>
        <p:spPr>
          <a:xfrm>
            <a:off x="7968844" y="2145106"/>
            <a:ext cx="2736850" cy="819767"/>
          </a:xfrm>
          <a:prstGeom prst="rect">
            <a:avLst/>
          </a:prstGeom>
          <a:solidFill>
            <a:srgbClr val="3434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ea typeface="造字工房悦黑体验版常规体" pitchFamily="50" charset="-122"/>
              </a:rPr>
              <a:t>日常事务（社保等）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0513366B-05D6-214A-B879-CE2112F43B3D}"/>
              </a:ext>
            </a:extLst>
          </p:cNvPr>
          <p:cNvSpPr/>
          <p:nvPr/>
        </p:nvSpPr>
        <p:spPr>
          <a:xfrm>
            <a:off x="4271570" y="4874348"/>
            <a:ext cx="2736850" cy="819767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ea typeface="造字工房悦黑体验版常规体" pitchFamily="50" charset="-122"/>
              </a:rPr>
              <a:t>处理劳务纠纷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2494053F-AC73-9E43-854A-9704CD394DC7}"/>
              </a:ext>
            </a:extLst>
          </p:cNvPr>
          <p:cNvSpPr/>
          <p:nvPr/>
        </p:nvSpPr>
        <p:spPr>
          <a:xfrm>
            <a:off x="4271570" y="3509043"/>
            <a:ext cx="2736850" cy="819767"/>
          </a:xfrm>
          <a:prstGeom prst="rect">
            <a:avLst/>
          </a:prstGeom>
          <a:solidFill>
            <a:srgbClr val="3434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ea typeface="造字工房悦黑体验版常规体" pitchFamily="50" charset="-122"/>
              </a:rPr>
              <a:t>基本考核和管理</a:t>
            </a:r>
          </a:p>
        </p:txBody>
      </p:sp>
      <p:sp>
        <p:nvSpPr>
          <p:cNvPr id="34" name="右箭头 33">
            <a:extLst>
              <a:ext uri="{FF2B5EF4-FFF2-40B4-BE49-F238E27FC236}">
                <a16:creationId xmlns:a16="http://schemas.microsoft.com/office/drawing/2014/main" id="{C52E1E40-E499-D246-946F-9A0276F4F7A8}"/>
              </a:ext>
            </a:extLst>
          </p:cNvPr>
          <p:cNvSpPr/>
          <p:nvPr/>
        </p:nvSpPr>
        <p:spPr>
          <a:xfrm>
            <a:off x="7248128" y="2276872"/>
            <a:ext cx="504056" cy="490066"/>
          </a:xfrm>
          <a:prstGeom prst="rightArrow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右箭头 35">
            <a:extLst>
              <a:ext uri="{FF2B5EF4-FFF2-40B4-BE49-F238E27FC236}">
                <a16:creationId xmlns:a16="http://schemas.microsoft.com/office/drawing/2014/main" id="{0B79460D-AB35-FE40-9924-ADD75F96BE7C}"/>
              </a:ext>
            </a:extLst>
          </p:cNvPr>
          <p:cNvSpPr/>
          <p:nvPr/>
        </p:nvSpPr>
        <p:spPr>
          <a:xfrm rot="5400000">
            <a:off x="8971028" y="3003947"/>
            <a:ext cx="504056" cy="490066"/>
          </a:xfrm>
          <a:prstGeom prst="rightArrow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右箭头 36">
            <a:extLst>
              <a:ext uri="{FF2B5EF4-FFF2-40B4-BE49-F238E27FC236}">
                <a16:creationId xmlns:a16="http://schemas.microsoft.com/office/drawing/2014/main" id="{54ED5ABB-6359-FE4A-8241-EF896585ADF4}"/>
              </a:ext>
            </a:extLst>
          </p:cNvPr>
          <p:cNvSpPr/>
          <p:nvPr/>
        </p:nvSpPr>
        <p:spPr>
          <a:xfrm>
            <a:off x="7248128" y="5049127"/>
            <a:ext cx="504056" cy="490066"/>
          </a:xfrm>
          <a:prstGeom prst="rightArrow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8" name="右箭头 37">
            <a:extLst>
              <a:ext uri="{FF2B5EF4-FFF2-40B4-BE49-F238E27FC236}">
                <a16:creationId xmlns:a16="http://schemas.microsoft.com/office/drawing/2014/main" id="{C6416F57-0B6A-DB47-90D8-A81B1D5BE39E}"/>
              </a:ext>
            </a:extLst>
          </p:cNvPr>
          <p:cNvSpPr/>
          <p:nvPr/>
        </p:nvSpPr>
        <p:spPr>
          <a:xfrm rot="10800000">
            <a:off x="7248129" y="3645024"/>
            <a:ext cx="504056" cy="490066"/>
          </a:xfrm>
          <a:prstGeom prst="rightArrow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右箭头 38">
            <a:extLst>
              <a:ext uri="{FF2B5EF4-FFF2-40B4-BE49-F238E27FC236}">
                <a16:creationId xmlns:a16="http://schemas.microsoft.com/office/drawing/2014/main" id="{E75740A1-66DD-BA43-BC33-120EE244A187}"/>
              </a:ext>
            </a:extLst>
          </p:cNvPr>
          <p:cNvSpPr/>
          <p:nvPr/>
        </p:nvSpPr>
        <p:spPr>
          <a:xfrm rot="5400000">
            <a:off x="5387967" y="4352736"/>
            <a:ext cx="504056" cy="490066"/>
          </a:xfrm>
          <a:prstGeom prst="rightArrow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475242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1030288" y="908050"/>
            <a:ext cx="8234362" cy="0"/>
          </a:xfrm>
          <a:prstGeom prst="line">
            <a:avLst/>
          </a:prstGeom>
          <a:ln w="19050">
            <a:solidFill>
              <a:srgbClr val="E653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0" y="260350"/>
            <a:ext cx="1271588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343025" y="260350"/>
            <a:ext cx="73025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481138" y="463550"/>
            <a:ext cx="63500" cy="225425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22" name="文本框 6"/>
          <p:cNvSpPr txBox="1">
            <a:spLocks noChangeArrowheads="1"/>
          </p:cNvSpPr>
          <p:nvPr/>
        </p:nvSpPr>
        <p:spPr bwMode="auto">
          <a:xfrm>
            <a:off x="1544638" y="304800"/>
            <a:ext cx="43353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400" dirty="0">
                <a:ea typeface="微软雅黑" pitchFamily="34" charset="-122"/>
              </a:rPr>
              <a:t>人力资源部门规章制度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造字工房悦黑体验版常规体"/>
              <a:ea typeface="造字工房悦黑体验版常规体"/>
              <a:cs typeface="造字工房悦黑体验版常规体"/>
            </a:endParaRPr>
          </a:p>
        </p:txBody>
      </p:sp>
      <p:sp>
        <p:nvSpPr>
          <p:cNvPr id="23" name="文本框 6"/>
          <p:cNvSpPr txBox="1">
            <a:spLocks noChangeArrowheads="1"/>
          </p:cNvSpPr>
          <p:nvPr/>
        </p:nvSpPr>
        <p:spPr bwMode="auto">
          <a:xfrm>
            <a:off x="983432" y="1052736"/>
            <a:ext cx="43353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>
                <a:solidFill>
                  <a:srgbClr val="E24242"/>
                </a:solidFill>
                <a:latin typeface="宋体" panose="02010600030101010101" pitchFamily="2" charset="-122"/>
                <a:ea typeface="宋体" panose="02010600030101010101" pitchFamily="2" charset="-122"/>
                <a:cs typeface="造字工房悦黑体验版常规体"/>
              </a:defRPr>
            </a:lvl1pPr>
          </a:lstStyle>
          <a:p>
            <a:r>
              <a:rPr lang="zh-CN" altLang="en-US" dirty="0">
                <a:sym typeface="Arial" pitchFamily="34" charset="0"/>
              </a:rPr>
              <a:t>人力资源部门规章制度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6A1C18D-40A6-9E48-8F4E-09E5577BD835}"/>
              </a:ext>
            </a:extLst>
          </p:cNvPr>
          <p:cNvSpPr txBox="1"/>
          <p:nvPr/>
        </p:nvSpPr>
        <p:spPr>
          <a:xfrm>
            <a:off x="1033736" y="1541773"/>
            <a:ext cx="3647152" cy="50269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dirty="0"/>
              <a:t>用工制度、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dirty="0"/>
              <a:t>人事管理制度、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dirty="0"/>
              <a:t>劳动工资制度、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dirty="0"/>
              <a:t>人事档案管理制度、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dirty="0"/>
              <a:t>员工手册、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dirty="0"/>
              <a:t>培训大纲等规章制度、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dirty="0"/>
              <a:t>实施细则和人力资源部工作程序、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dirty="0"/>
              <a:t>员工培训制度制定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dirty="0"/>
              <a:t>培训计划制定和实施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dirty="0"/>
              <a:t>绩效考核制度和管理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dirty="0"/>
              <a:t>职位说明书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en-US" altLang="zh-CN" dirty="0"/>
              <a:t>KPI</a:t>
            </a:r>
            <a:r>
              <a:rPr kumimoji="1" lang="zh-CN" altLang="en-US" dirty="0"/>
              <a:t>体系</a:t>
            </a:r>
            <a:endParaRPr kumimoji="1" lang="en-US" altLang="zh-CN" dirty="0"/>
          </a:p>
        </p:txBody>
      </p:sp>
      <p:sp>
        <p:nvSpPr>
          <p:cNvPr id="13" name="文本框 6">
            <a:extLst>
              <a:ext uri="{FF2B5EF4-FFF2-40B4-BE49-F238E27FC236}">
                <a16:creationId xmlns:a16="http://schemas.microsoft.com/office/drawing/2014/main" id="{C6F5B6DA-946C-4847-8E0C-7305C5CC59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3952" y="1049636"/>
            <a:ext cx="43353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>
                <a:solidFill>
                  <a:srgbClr val="E24242"/>
                </a:solidFill>
                <a:latin typeface="宋体" panose="02010600030101010101" pitchFamily="2" charset="-122"/>
                <a:ea typeface="宋体" panose="02010600030101010101" pitchFamily="2" charset="-122"/>
                <a:cs typeface="造字工房悦黑体验版常规体"/>
              </a:defRPr>
            </a:lvl1pPr>
          </a:lstStyle>
          <a:p>
            <a:r>
              <a:rPr lang="zh-CN" altLang="en-US" dirty="0">
                <a:sym typeface="Arial" pitchFamily="34" charset="0"/>
              </a:rPr>
              <a:t>人力资源部门职能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F4276F3-D2A0-A143-A84B-E0317D701A7D}"/>
              </a:ext>
            </a:extLst>
          </p:cNvPr>
          <p:cNvSpPr txBox="1"/>
          <p:nvPr/>
        </p:nvSpPr>
        <p:spPr>
          <a:xfrm>
            <a:off x="5663952" y="1541773"/>
            <a:ext cx="2723823" cy="46114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dirty="0"/>
              <a:t>人力资源规划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dirty="0"/>
              <a:t>工作分析与评价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dirty="0"/>
              <a:t>制度建设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dirty="0"/>
              <a:t>人员素质测评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dirty="0"/>
              <a:t>招聘和配置管理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dirty="0"/>
              <a:t>绩效管理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dirty="0"/>
              <a:t>薪酬福利管理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dirty="0"/>
              <a:t>培训开发管理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dirty="0"/>
              <a:t>劳资关系管理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dirty="0"/>
              <a:t>人力资源会计核算与稽核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dirty="0"/>
              <a:t>企业文化传达和建设</a:t>
            </a: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0123010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6671F0B2-7507-AD4E-AAAA-8E27ABBC48B3}"/>
              </a:ext>
            </a:extLst>
          </p:cNvPr>
          <p:cNvGrpSpPr/>
          <p:nvPr/>
        </p:nvGrpSpPr>
        <p:grpSpPr>
          <a:xfrm>
            <a:off x="3556000" y="2681288"/>
            <a:ext cx="7416823" cy="3051967"/>
            <a:chOff x="3556000" y="2681288"/>
            <a:chExt cx="7416823" cy="3051967"/>
          </a:xfrm>
        </p:grpSpPr>
        <p:grpSp>
          <p:nvGrpSpPr>
            <p:cNvPr id="40" name="组合 3">
              <a:extLst>
                <a:ext uri="{FF2B5EF4-FFF2-40B4-BE49-F238E27FC236}">
                  <a16:creationId xmlns:a16="http://schemas.microsoft.com/office/drawing/2014/main" id="{581BFD73-40E9-8149-8350-6FCA6F2A38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56000" y="2681288"/>
              <a:ext cx="7416823" cy="3051967"/>
              <a:chOff x="395287" y="2492374"/>
              <a:chExt cx="8968301" cy="2828926"/>
            </a:xfrm>
          </p:grpSpPr>
          <p:sp>
            <p:nvSpPr>
              <p:cNvPr id="41" name="矩形 4">
                <a:extLst>
                  <a:ext uri="{FF2B5EF4-FFF2-40B4-BE49-F238E27FC236}">
                    <a16:creationId xmlns:a16="http://schemas.microsoft.com/office/drawing/2014/main" id="{C444B643-5771-7A4D-86C6-A49206D67CA2}"/>
                  </a:ext>
                </a:extLst>
              </p:cNvPr>
              <p:cNvSpPr/>
              <p:nvPr/>
            </p:nvSpPr>
            <p:spPr bwMode="auto">
              <a:xfrm>
                <a:off x="3361949" y="2492374"/>
                <a:ext cx="3119742" cy="2828925"/>
              </a:xfrm>
              <a:custGeom>
                <a:avLst/>
                <a:gdLst/>
                <a:ahLst/>
                <a:cxnLst/>
                <a:rect l="l" t="t" r="r" b="b"/>
                <a:pathLst>
                  <a:path w="2071340" h="2828404">
                    <a:moveTo>
                      <a:pt x="0" y="0"/>
                    </a:moveTo>
                    <a:lnTo>
                      <a:pt x="2071340" y="0"/>
                    </a:lnTo>
                    <a:lnTo>
                      <a:pt x="2071340" y="902778"/>
                    </a:lnTo>
                    <a:cubicBezTo>
                      <a:pt x="1815192" y="931760"/>
                      <a:pt x="1617104" y="1149848"/>
                      <a:pt x="1617104" y="1414202"/>
                    </a:cubicBezTo>
                    <a:cubicBezTo>
                      <a:pt x="1617104" y="1678556"/>
                      <a:pt x="1815192" y="1896645"/>
                      <a:pt x="2071340" y="1925626"/>
                    </a:cubicBezTo>
                    <a:lnTo>
                      <a:pt x="2071340" y="2828404"/>
                    </a:lnTo>
                    <a:lnTo>
                      <a:pt x="0" y="2828404"/>
                    </a:lnTo>
                    <a:lnTo>
                      <a:pt x="0" y="1925626"/>
                    </a:lnTo>
                    <a:cubicBezTo>
                      <a:pt x="256148" y="1896644"/>
                      <a:pt x="454235" y="1678556"/>
                      <a:pt x="454235" y="1414202"/>
                    </a:cubicBezTo>
                    <a:cubicBezTo>
                      <a:pt x="454235" y="1149849"/>
                      <a:pt x="256148" y="931760"/>
                      <a:pt x="0" y="902779"/>
                    </a:cubicBezTo>
                    <a:close/>
                  </a:path>
                </a:pathLst>
              </a:custGeom>
              <a:solidFill>
                <a:srgbClr val="E6534B"/>
              </a:solidFill>
              <a:ln w="3175" cap="flat" cmpd="sng" algn="ctr">
                <a:solidFill>
                  <a:srgbClr val="EAEAEA"/>
                </a:solidFill>
                <a:prstDash val="solid"/>
              </a:ln>
              <a:effectLst/>
            </p:spPr>
            <p:txBody>
              <a:bodyPr lIns="450000" tIns="3600" rIns="450000" anchor="t" anchorCtr="0"/>
              <a:lstStyle/>
              <a:p>
                <a:pPr>
                  <a:lnSpc>
                    <a:spcPct val="200000"/>
                  </a:lnSpc>
                </a:pPr>
                <a:endParaRPr lang="zh-CN" altLang="en-US" sz="1600" b="1" dirty="0">
                  <a:solidFill>
                    <a:schemeClr val="bg1"/>
                  </a:solidFill>
                  <a:cs typeface="Arial" pitchFamily="34" charset="0"/>
                  <a:sym typeface="Arial" pitchFamily="34" charset="0"/>
                </a:endParaRPr>
              </a:p>
            </p:txBody>
          </p:sp>
          <p:sp>
            <p:nvSpPr>
              <p:cNvPr id="42" name="矩形 6">
                <a:extLst>
                  <a:ext uri="{FF2B5EF4-FFF2-40B4-BE49-F238E27FC236}">
                    <a16:creationId xmlns:a16="http://schemas.microsoft.com/office/drawing/2014/main" id="{CB7107DB-0145-B944-A642-B0AED74F2EC2}"/>
                  </a:ext>
                </a:extLst>
              </p:cNvPr>
              <p:cNvSpPr/>
              <p:nvPr/>
            </p:nvSpPr>
            <p:spPr bwMode="auto">
              <a:xfrm>
                <a:off x="6567370" y="2492375"/>
                <a:ext cx="2796218" cy="2828925"/>
              </a:xfrm>
              <a:custGeom>
                <a:avLst/>
                <a:gdLst/>
                <a:ahLst/>
                <a:cxnLst/>
                <a:rect l="l" t="t" r="r" b="b"/>
                <a:pathLst>
                  <a:path w="1963712" h="2828404">
                    <a:moveTo>
                      <a:pt x="0" y="0"/>
                    </a:moveTo>
                    <a:lnTo>
                      <a:pt x="1963712" y="0"/>
                    </a:lnTo>
                    <a:lnTo>
                      <a:pt x="1963712" y="2828404"/>
                    </a:lnTo>
                    <a:lnTo>
                      <a:pt x="0" y="2828404"/>
                    </a:lnTo>
                    <a:lnTo>
                      <a:pt x="0" y="1925626"/>
                    </a:lnTo>
                    <a:cubicBezTo>
                      <a:pt x="256149" y="1896645"/>
                      <a:pt x="454236" y="1678556"/>
                      <a:pt x="454236" y="1414202"/>
                    </a:cubicBezTo>
                    <a:cubicBezTo>
                      <a:pt x="454236" y="1149848"/>
                      <a:pt x="256149" y="931760"/>
                      <a:pt x="0" y="902778"/>
                    </a:cubicBezTo>
                    <a:close/>
                  </a:path>
                </a:pathLst>
              </a:custGeom>
              <a:solidFill>
                <a:srgbClr val="E6534B"/>
              </a:solidFill>
              <a:ln w="3175" cap="flat" cmpd="sng" algn="ctr">
                <a:solidFill>
                  <a:srgbClr val="EAEAEA"/>
                </a:solidFill>
                <a:prstDash val="solid"/>
              </a:ln>
              <a:effectLst/>
            </p:spPr>
            <p:txBody>
              <a:bodyPr lIns="540000" rIns="180000" anchor="ctr"/>
              <a:lstStyle/>
              <a:p>
                <a:pPr algn="r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200" kern="0" dirty="0">
                  <a:solidFill>
                    <a:schemeClr val="bg1"/>
                  </a:solidFill>
                  <a:latin typeface="微软雅黑" pitchFamily="34" charset="-122"/>
                  <a:ea typeface="造字工房悦黑体验版常规体" pitchFamily="50" charset="-122"/>
                </a:endParaRPr>
              </a:p>
            </p:txBody>
          </p:sp>
          <p:sp>
            <p:nvSpPr>
              <p:cNvPr id="43" name="矩形 3">
                <a:extLst>
                  <a:ext uri="{FF2B5EF4-FFF2-40B4-BE49-F238E27FC236}">
                    <a16:creationId xmlns:a16="http://schemas.microsoft.com/office/drawing/2014/main" id="{8F8416D5-3E6D-CE44-A632-8501311C275A}"/>
                  </a:ext>
                </a:extLst>
              </p:cNvPr>
              <p:cNvSpPr/>
              <p:nvPr/>
            </p:nvSpPr>
            <p:spPr bwMode="auto">
              <a:xfrm>
                <a:off x="395287" y="2492375"/>
                <a:ext cx="2898461" cy="2828925"/>
              </a:xfrm>
              <a:custGeom>
                <a:avLst/>
                <a:gdLst/>
                <a:ahLst/>
                <a:cxnLst/>
                <a:rect l="l" t="t" r="r" b="b"/>
                <a:pathLst>
                  <a:path w="1915864" h="2828404">
                    <a:moveTo>
                      <a:pt x="0" y="0"/>
                    </a:moveTo>
                    <a:lnTo>
                      <a:pt x="1915864" y="0"/>
                    </a:lnTo>
                    <a:lnTo>
                      <a:pt x="1915864" y="902778"/>
                    </a:lnTo>
                    <a:cubicBezTo>
                      <a:pt x="1659716" y="931760"/>
                      <a:pt x="1461628" y="1149848"/>
                      <a:pt x="1461628" y="1414202"/>
                    </a:cubicBezTo>
                    <a:cubicBezTo>
                      <a:pt x="1461628" y="1678556"/>
                      <a:pt x="1659716" y="1896645"/>
                      <a:pt x="1915864" y="1925626"/>
                    </a:cubicBezTo>
                    <a:lnTo>
                      <a:pt x="1915864" y="2828404"/>
                    </a:lnTo>
                    <a:lnTo>
                      <a:pt x="0" y="2828404"/>
                    </a:lnTo>
                    <a:close/>
                  </a:path>
                </a:pathLst>
              </a:custGeom>
              <a:solidFill>
                <a:srgbClr val="E6534B"/>
              </a:solidFill>
              <a:ln w="3175" cap="flat" cmpd="sng" algn="ctr">
                <a:noFill/>
                <a:prstDash val="solid"/>
              </a:ln>
              <a:effectLst/>
            </p:spPr>
            <p:txBody>
              <a:bodyPr lIns="180000" rIns="450000" anchor="ctr"/>
              <a:lstStyle/>
              <a:p>
                <a:pPr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 dirty="0">
                  <a:solidFill>
                    <a:schemeClr val="bg1"/>
                  </a:solidFill>
                  <a:latin typeface="微软雅黑" pitchFamily="34" charset="-122"/>
                  <a:ea typeface="造字工房悦黑体验版常规体" pitchFamily="50" charset="-122"/>
                </a:endParaRPr>
              </a:p>
            </p:txBody>
          </p:sp>
        </p:grpSp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BFDBDAF3-B8CC-1C45-9EBB-0633262FE878}"/>
                </a:ext>
              </a:extLst>
            </p:cNvPr>
            <p:cNvGrpSpPr/>
            <p:nvPr/>
          </p:nvGrpSpPr>
          <p:grpSpPr>
            <a:xfrm>
              <a:off x="8238673" y="3865077"/>
              <a:ext cx="809655" cy="716051"/>
              <a:chOff x="8166665" y="3649053"/>
              <a:chExt cx="809655" cy="716051"/>
            </a:xfrm>
          </p:grpSpPr>
          <p:sp>
            <p:nvSpPr>
              <p:cNvPr id="48" name="椭圆 47">
                <a:extLst>
                  <a:ext uri="{FF2B5EF4-FFF2-40B4-BE49-F238E27FC236}">
                    <a16:creationId xmlns:a16="http://schemas.microsoft.com/office/drawing/2014/main" id="{352E0690-A116-044E-8BF2-66F0DA8CDB00}"/>
                  </a:ext>
                </a:extLst>
              </p:cNvPr>
              <p:cNvSpPr/>
              <p:nvPr/>
            </p:nvSpPr>
            <p:spPr bwMode="auto">
              <a:xfrm>
                <a:off x="8166665" y="3649053"/>
                <a:ext cx="809655" cy="716051"/>
              </a:xfrm>
              <a:prstGeom prst="ellipse">
                <a:avLst/>
              </a:prstGeom>
              <a:solidFill>
                <a:srgbClr val="2B2E3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anchor="ctr"/>
              <a:lstStyle/>
              <a:p>
                <a:pPr algn="ctr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b="1" kern="0" dirty="0">
                  <a:solidFill>
                    <a:sysClr val="window" lastClr="FFFFFF"/>
                  </a:solidFill>
                  <a:latin typeface="微软雅黑" pitchFamily="34" charset="-122"/>
                  <a:ea typeface="造字工房悦黑体验版常规体" pitchFamily="50" charset="-122"/>
                </a:endParaRPr>
              </a:p>
            </p:txBody>
          </p:sp>
          <p:sp>
            <p:nvSpPr>
              <p:cNvPr id="49" name="右箭头 48">
                <a:extLst>
                  <a:ext uri="{FF2B5EF4-FFF2-40B4-BE49-F238E27FC236}">
                    <a16:creationId xmlns:a16="http://schemas.microsoft.com/office/drawing/2014/main" id="{C8A2D28A-E16B-C048-B5A8-FBF50E14FA4F}"/>
                  </a:ext>
                </a:extLst>
              </p:cNvPr>
              <p:cNvSpPr/>
              <p:nvPr/>
            </p:nvSpPr>
            <p:spPr>
              <a:xfrm>
                <a:off x="8318462" y="3820412"/>
                <a:ext cx="506060" cy="373332"/>
              </a:xfrm>
              <a:prstGeom prst="right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0" name="组合 49">
              <a:extLst>
                <a:ext uri="{FF2B5EF4-FFF2-40B4-BE49-F238E27FC236}">
                  <a16:creationId xmlns:a16="http://schemas.microsoft.com/office/drawing/2014/main" id="{1A36003D-A595-774E-A04E-EDD1C68C7ABD}"/>
                </a:ext>
              </a:extLst>
            </p:cNvPr>
            <p:cNvGrpSpPr/>
            <p:nvPr/>
          </p:nvGrpSpPr>
          <p:grpSpPr>
            <a:xfrm>
              <a:off x="5583641" y="3865077"/>
              <a:ext cx="809655" cy="716051"/>
              <a:chOff x="8166665" y="3649053"/>
              <a:chExt cx="809655" cy="716051"/>
            </a:xfrm>
          </p:grpSpPr>
          <p:sp>
            <p:nvSpPr>
              <p:cNvPr id="51" name="椭圆 50">
                <a:extLst>
                  <a:ext uri="{FF2B5EF4-FFF2-40B4-BE49-F238E27FC236}">
                    <a16:creationId xmlns:a16="http://schemas.microsoft.com/office/drawing/2014/main" id="{7FA402CA-CC94-9549-BB90-414C15791BEA}"/>
                  </a:ext>
                </a:extLst>
              </p:cNvPr>
              <p:cNvSpPr/>
              <p:nvPr/>
            </p:nvSpPr>
            <p:spPr bwMode="auto">
              <a:xfrm>
                <a:off x="8166665" y="3649053"/>
                <a:ext cx="809655" cy="716051"/>
              </a:xfrm>
              <a:prstGeom prst="ellipse">
                <a:avLst/>
              </a:prstGeom>
              <a:solidFill>
                <a:srgbClr val="2B2E3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anchor="ctr"/>
              <a:lstStyle/>
              <a:p>
                <a:pPr algn="ctr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b="1" kern="0" dirty="0">
                  <a:solidFill>
                    <a:sysClr val="window" lastClr="FFFFFF"/>
                  </a:solidFill>
                  <a:latin typeface="微软雅黑" pitchFamily="34" charset="-122"/>
                  <a:ea typeface="造字工房悦黑体验版常规体" pitchFamily="50" charset="-122"/>
                </a:endParaRPr>
              </a:p>
            </p:txBody>
          </p:sp>
          <p:sp>
            <p:nvSpPr>
              <p:cNvPr id="52" name="右箭头 51">
                <a:extLst>
                  <a:ext uri="{FF2B5EF4-FFF2-40B4-BE49-F238E27FC236}">
                    <a16:creationId xmlns:a16="http://schemas.microsoft.com/office/drawing/2014/main" id="{661E62D8-2E08-E44A-BF03-38F11AB0CF15}"/>
                  </a:ext>
                </a:extLst>
              </p:cNvPr>
              <p:cNvSpPr/>
              <p:nvPr/>
            </p:nvSpPr>
            <p:spPr>
              <a:xfrm>
                <a:off x="8318462" y="3820412"/>
                <a:ext cx="506060" cy="373332"/>
              </a:xfrm>
              <a:prstGeom prst="right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4" name="矩形 3"/>
          <p:cNvSpPr/>
          <p:nvPr/>
        </p:nvSpPr>
        <p:spPr>
          <a:xfrm>
            <a:off x="695325" y="1893888"/>
            <a:ext cx="1152525" cy="1152525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16050" y="2681288"/>
            <a:ext cx="728663" cy="728662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28700" y="3373438"/>
            <a:ext cx="847725" cy="808037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39788" y="3943350"/>
            <a:ext cx="474662" cy="474663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52563" y="4198938"/>
            <a:ext cx="1152525" cy="1150937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1650" y="4724400"/>
            <a:ext cx="1150938" cy="1152525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pic>
        <p:nvPicPr>
          <p:cNvPr id="11" name="图片 1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8925" y="2786063"/>
            <a:ext cx="503238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图片 1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7988" y="4367213"/>
            <a:ext cx="715962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图片 16"/>
          <p:cNvPicPr>
            <a:picLocks noChangeAspect="1"/>
          </p:cNvPicPr>
          <p:nvPr/>
        </p:nvPicPr>
        <p:blipFill>
          <a:blip r:embed="rId4">
            <a:grayscl/>
            <a:biLevel thresh="50000"/>
          </a:blip>
          <a:srcRect/>
          <a:stretch>
            <a:fillRect/>
          </a:stretch>
        </p:blipFill>
        <p:spPr bwMode="auto">
          <a:xfrm>
            <a:off x="814388" y="5014913"/>
            <a:ext cx="600075" cy="60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直接连接符 14"/>
          <p:cNvCxnSpPr/>
          <p:nvPr/>
        </p:nvCxnSpPr>
        <p:spPr>
          <a:xfrm>
            <a:off x="3837683" y="1628056"/>
            <a:ext cx="7416824" cy="0"/>
          </a:xfrm>
          <a:prstGeom prst="line">
            <a:avLst/>
          </a:prstGeom>
          <a:ln w="19050">
            <a:solidFill>
              <a:srgbClr val="E6534B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0" y="260350"/>
            <a:ext cx="1271588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343025" y="260350"/>
            <a:ext cx="73025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481138" y="463550"/>
            <a:ext cx="63500" cy="225425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24" name="文本框 6"/>
          <p:cNvSpPr txBox="1">
            <a:spLocks noChangeArrowheads="1"/>
          </p:cNvSpPr>
          <p:nvPr/>
        </p:nvSpPr>
        <p:spPr bwMode="auto">
          <a:xfrm>
            <a:off x="3795046" y="1196752"/>
            <a:ext cx="4335338" cy="422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72000" bIns="72000">
            <a:spAutoFit/>
          </a:bodyPr>
          <a:lstStyle/>
          <a:p>
            <a:r>
              <a:rPr lang="en-US" altLang="zh-CN" dirty="0">
                <a:solidFill>
                  <a:srgbClr val="FE2116"/>
                </a:solidFill>
                <a:ea typeface="微软雅黑" pitchFamily="34" charset="-122"/>
                <a:sym typeface="Arial" pitchFamily="34" charset="0"/>
              </a:rPr>
              <a:t>2.</a:t>
            </a:r>
            <a:r>
              <a:rPr lang="zh-CN" altLang="en-US" dirty="0">
                <a:solidFill>
                  <a:srgbClr val="FE2116"/>
                </a:solidFill>
                <a:ea typeface="微软雅黑" pitchFamily="34" charset="-122"/>
                <a:sym typeface="Arial" pitchFamily="34" charset="0"/>
              </a:rPr>
              <a:t> 建设下一代招聘和求职平台 </a:t>
            </a:r>
          </a:p>
        </p:txBody>
      </p:sp>
      <p:sp>
        <p:nvSpPr>
          <p:cNvPr id="20" name="文本框 6"/>
          <p:cNvSpPr txBox="1">
            <a:spLocks noChangeArrowheads="1"/>
          </p:cNvSpPr>
          <p:nvPr/>
        </p:nvSpPr>
        <p:spPr bwMode="auto">
          <a:xfrm>
            <a:off x="1544638" y="304800"/>
            <a:ext cx="43353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ea typeface="微软雅黑" pitchFamily="34" charset="-122"/>
              </a:defRPr>
            </a:lvl1pPr>
          </a:lstStyle>
          <a:p>
            <a:r>
              <a:rPr lang="zh-CN" altLang="en-US" dirty="0"/>
              <a:t>未来发展方向和战略路径</a:t>
            </a:r>
          </a:p>
        </p:txBody>
      </p:sp>
      <p:sp>
        <p:nvSpPr>
          <p:cNvPr id="27" name="文本框 6">
            <a:extLst>
              <a:ext uri="{FF2B5EF4-FFF2-40B4-BE49-F238E27FC236}">
                <a16:creationId xmlns:a16="http://schemas.microsoft.com/office/drawing/2014/main" id="{0CC65E01-2E7C-8746-8B0C-F2167D072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4435" y="6289990"/>
            <a:ext cx="62640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E2116"/>
                </a:solidFill>
                <a:ea typeface="微软雅黑" pitchFamily="34" charset="-122"/>
                <a:sym typeface="Arial" pitchFamily="34" charset="0"/>
              </a:rPr>
              <a:t>让中小企业享受到中大型公司的规范人事管理</a:t>
            </a:r>
          </a:p>
        </p:txBody>
      </p:sp>
      <p:sp>
        <p:nvSpPr>
          <p:cNvPr id="35" name="文本框 6">
            <a:extLst>
              <a:ext uri="{FF2B5EF4-FFF2-40B4-BE49-F238E27FC236}">
                <a16:creationId xmlns:a16="http://schemas.microsoft.com/office/drawing/2014/main" id="{CF3134BF-6A4B-D446-9FF2-371043B48D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7415" y="1988840"/>
            <a:ext cx="62640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FE2116"/>
                </a:solidFill>
                <a:ea typeface="微软雅黑" pitchFamily="34" charset="-122"/>
                <a:sym typeface="Arial" pitchFamily="34" charset="0"/>
              </a:rPr>
              <a:t>不见面，能不能直接录用一个新员工？？？</a:t>
            </a:r>
          </a:p>
        </p:txBody>
      </p:sp>
      <p:sp>
        <p:nvSpPr>
          <p:cNvPr id="44" name="文本框 16">
            <a:extLst>
              <a:ext uri="{FF2B5EF4-FFF2-40B4-BE49-F238E27FC236}">
                <a16:creationId xmlns:a16="http://schemas.microsoft.com/office/drawing/2014/main" id="{D3C384D5-55A3-3740-9025-E284C5685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581" y="2808923"/>
            <a:ext cx="2254168" cy="2731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bg1"/>
                </a:solidFill>
                <a:cs typeface="Arial" pitchFamily="34" charset="0"/>
                <a:sym typeface="Arial" pitchFamily="34" charset="0"/>
              </a:rPr>
              <a:t>资源积累需要长期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1400" dirty="0">
                <a:solidFill>
                  <a:schemeClr val="bg1"/>
                </a:solidFill>
                <a:latin typeface="宋体" pitchFamily="2" charset="-122"/>
                <a:cs typeface="Arial" pitchFamily="34" charset="0"/>
                <a:sym typeface="Arial" pitchFamily="34" charset="0"/>
              </a:rPr>
              <a:t>企业客户资源</a:t>
            </a:r>
            <a:endParaRPr lang="en-US" altLang="zh-CN" sz="1400" dirty="0">
              <a:solidFill>
                <a:schemeClr val="bg1"/>
              </a:solidFill>
              <a:latin typeface="宋体" pitchFamily="2" charset="-122"/>
              <a:cs typeface="Arial" pitchFamily="34" charset="0"/>
              <a:sym typeface="Arial" pitchFamily="34" charset="0"/>
            </a:endParaRP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1400" dirty="0">
                <a:solidFill>
                  <a:schemeClr val="bg1"/>
                </a:solidFill>
                <a:latin typeface="宋体" pitchFamily="2" charset="-122"/>
                <a:cs typeface="Arial" pitchFamily="34" charset="0"/>
                <a:sym typeface="Arial" pitchFamily="34" charset="0"/>
              </a:rPr>
              <a:t>职位描述</a:t>
            </a:r>
            <a:endParaRPr lang="en-US" altLang="zh-CN" sz="1400" dirty="0">
              <a:solidFill>
                <a:schemeClr val="bg1"/>
              </a:solidFill>
              <a:latin typeface="宋体" pitchFamily="2" charset="-122"/>
              <a:cs typeface="Arial" pitchFamily="34" charset="0"/>
              <a:sym typeface="Arial" pitchFamily="34" charset="0"/>
            </a:endParaRP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1400" dirty="0">
                <a:solidFill>
                  <a:schemeClr val="bg1"/>
                </a:solidFill>
                <a:latin typeface="宋体" pitchFamily="2" charset="-122"/>
                <a:cs typeface="Arial" pitchFamily="34" charset="0"/>
                <a:sym typeface="Arial" pitchFamily="34" charset="0"/>
              </a:rPr>
              <a:t>人才资源</a:t>
            </a:r>
            <a:endParaRPr lang="en-US" altLang="zh-CN" sz="1400" dirty="0">
              <a:solidFill>
                <a:schemeClr val="bg1"/>
              </a:solidFill>
              <a:latin typeface="宋体" pitchFamily="2" charset="-122"/>
              <a:cs typeface="Arial" pitchFamily="34" charset="0"/>
              <a:sym typeface="Arial" pitchFamily="34" charset="0"/>
            </a:endParaRP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1400" dirty="0">
                <a:solidFill>
                  <a:schemeClr val="bg1"/>
                </a:solidFill>
                <a:latin typeface="宋体" pitchFamily="2" charset="-122"/>
                <a:cs typeface="Arial" pitchFamily="34" charset="0"/>
                <a:sym typeface="Arial" pitchFamily="34" charset="0"/>
              </a:rPr>
              <a:t>面试题</a:t>
            </a:r>
            <a:endParaRPr lang="en-US" altLang="zh-CN" sz="1400" dirty="0">
              <a:solidFill>
                <a:schemeClr val="bg1"/>
              </a:solidFill>
              <a:latin typeface="宋体" pitchFamily="2" charset="-122"/>
              <a:cs typeface="Arial" pitchFamily="34" charset="0"/>
              <a:sym typeface="Arial" pitchFamily="34" charset="0"/>
            </a:endParaRP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1400" dirty="0">
                <a:solidFill>
                  <a:schemeClr val="bg1"/>
                </a:solidFill>
                <a:latin typeface="宋体" pitchFamily="2" charset="-122"/>
                <a:cs typeface="Arial" pitchFamily="34" charset="0"/>
                <a:sym typeface="Arial" pitchFamily="34" charset="0"/>
              </a:rPr>
              <a:t>面试视频</a:t>
            </a:r>
            <a:endParaRPr lang="en-US" altLang="zh-CN" sz="1400" dirty="0">
              <a:solidFill>
                <a:schemeClr val="bg1"/>
              </a:solidFill>
              <a:latin typeface="宋体" pitchFamily="2" charset="-122"/>
              <a:cs typeface="Arial" pitchFamily="34" charset="0"/>
              <a:sym typeface="Arial" pitchFamily="34" charset="0"/>
            </a:endParaRP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1400" dirty="0">
                <a:solidFill>
                  <a:schemeClr val="bg1"/>
                </a:solidFill>
                <a:latin typeface="宋体" pitchFamily="2" charset="-122"/>
                <a:cs typeface="Arial" pitchFamily="34" charset="0"/>
                <a:sym typeface="Arial" pitchFamily="34" charset="0"/>
              </a:rPr>
              <a:t>企业最终录用结果</a:t>
            </a:r>
            <a:endParaRPr lang="en-US" altLang="zh-CN" sz="1400" dirty="0">
              <a:solidFill>
                <a:schemeClr val="bg1"/>
              </a:solidFill>
              <a:latin typeface="宋体" pitchFamily="2" charset="-122"/>
              <a:cs typeface="Arial" pitchFamily="34" charset="0"/>
              <a:sym typeface="Arial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kern="0" dirty="0">
              <a:solidFill>
                <a:schemeClr val="bg1"/>
              </a:solidFill>
              <a:latin typeface="微软雅黑" pitchFamily="34" charset="-122"/>
              <a:ea typeface="造字工房悦黑体验版常规体" pitchFamily="50" charset="-122"/>
            </a:endParaRPr>
          </a:p>
        </p:txBody>
      </p:sp>
      <p:sp>
        <p:nvSpPr>
          <p:cNvPr id="53" name="文本框 16">
            <a:extLst>
              <a:ext uri="{FF2B5EF4-FFF2-40B4-BE49-F238E27FC236}">
                <a16:creationId xmlns:a16="http://schemas.microsoft.com/office/drawing/2014/main" id="{8AA60E70-5907-1A4C-855C-E91CA5544D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1463" y="2815524"/>
            <a:ext cx="2254168" cy="2085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bg1"/>
                </a:solidFill>
                <a:cs typeface="Arial" pitchFamily="34" charset="0"/>
                <a:sym typeface="Arial" pitchFamily="34" charset="0"/>
              </a:rPr>
              <a:t>用户教育需要时间</a:t>
            </a:r>
            <a:endParaRPr lang="en-US" altLang="zh-CN" sz="1400" dirty="0">
              <a:solidFill>
                <a:schemeClr val="bg1"/>
              </a:solidFill>
              <a:latin typeface="宋体" pitchFamily="2" charset="-122"/>
              <a:cs typeface="Arial" pitchFamily="34" charset="0"/>
              <a:sym typeface="Arial" pitchFamily="34" charset="0"/>
            </a:endParaRP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1400" dirty="0">
                <a:solidFill>
                  <a:schemeClr val="bg1"/>
                </a:solidFill>
                <a:latin typeface="宋体" pitchFamily="2" charset="-122"/>
                <a:cs typeface="Arial" pitchFamily="34" charset="0"/>
                <a:sym typeface="Arial" pitchFamily="34" charset="0"/>
              </a:rPr>
              <a:t>互联网视频传播</a:t>
            </a:r>
            <a:endParaRPr lang="en-US" altLang="zh-CN" sz="1400" dirty="0">
              <a:solidFill>
                <a:schemeClr val="bg1"/>
              </a:solidFill>
              <a:latin typeface="宋体" pitchFamily="2" charset="-122"/>
              <a:cs typeface="Arial" pitchFamily="34" charset="0"/>
              <a:sym typeface="Arial" pitchFamily="34" charset="0"/>
            </a:endParaRP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1400" dirty="0">
                <a:solidFill>
                  <a:schemeClr val="bg1"/>
                </a:solidFill>
                <a:latin typeface="宋体" pitchFamily="2" charset="-122"/>
                <a:cs typeface="Arial" pitchFamily="34" charset="0"/>
                <a:sym typeface="Arial" pitchFamily="34" charset="0"/>
              </a:rPr>
              <a:t>争议性话题</a:t>
            </a:r>
            <a:endParaRPr lang="en-US" altLang="zh-CN" sz="1400" dirty="0">
              <a:solidFill>
                <a:schemeClr val="bg1"/>
              </a:solidFill>
              <a:latin typeface="宋体" pitchFamily="2" charset="-122"/>
              <a:cs typeface="Arial" pitchFamily="34" charset="0"/>
              <a:sym typeface="Arial" pitchFamily="34" charset="0"/>
            </a:endParaRP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1400" dirty="0">
                <a:solidFill>
                  <a:schemeClr val="bg1"/>
                </a:solidFill>
                <a:latin typeface="宋体" pitchFamily="2" charset="-122"/>
                <a:cs typeface="Arial" pitchFamily="34" charset="0"/>
                <a:sym typeface="Arial" pitchFamily="34" charset="0"/>
              </a:rPr>
              <a:t>好产品传播快</a:t>
            </a:r>
            <a:endParaRPr lang="en-US" altLang="zh-CN" sz="1400" dirty="0">
              <a:solidFill>
                <a:schemeClr val="bg1"/>
              </a:solidFill>
              <a:latin typeface="宋体" pitchFamily="2" charset="-122"/>
              <a:cs typeface="Arial" pitchFamily="34" charset="0"/>
              <a:sym typeface="Arial" pitchFamily="34" charset="0"/>
            </a:endParaRP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altLang="zh-CN" sz="1400" dirty="0">
              <a:solidFill>
                <a:schemeClr val="bg1"/>
              </a:solidFill>
              <a:latin typeface="宋体" pitchFamily="2" charset="-122"/>
              <a:cs typeface="Arial" pitchFamily="34" charset="0"/>
              <a:sym typeface="Arial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kern="0" dirty="0">
              <a:solidFill>
                <a:schemeClr val="bg1"/>
              </a:solidFill>
              <a:latin typeface="微软雅黑" pitchFamily="34" charset="-122"/>
              <a:ea typeface="造字工房悦黑体验版常规体" pitchFamily="50" charset="-122"/>
            </a:endParaRPr>
          </a:p>
        </p:txBody>
      </p:sp>
      <p:sp>
        <p:nvSpPr>
          <p:cNvPr id="54" name="文本框 16">
            <a:extLst>
              <a:ext uri="{FF2B5EF4-FFF2-40B4-BE49-F238E27FC236}">
                <a16:creationId xmlns:a16="http://schemas.microsoft.com/office/drawing/2014/main" id="{90DB6EE2-E185-3342-9F78-1E1852873F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9132" y="2786063"/>
            <a:ext cx="2254168" cy="2731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bg1"/>
                </a:solidFill>
                <a:cs typeface="Arial" pitchFamily="34" charset="0"/>
                <a:sym typeface="Arial" pitchFamily="34" charset="0"/>
              </a:rPr>
              <a:t>平台建设需完备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1400" dirty="0">
                <a:solidFill>
                  <a:schemeClr val="bg1"/>
                </a:solidFill>
                <a:latin typeface="宋体" pitchFamily="2" charset="-122"/>
                <a:cs typeface="Arial" pitchFamily="34" charset="0"/>
                <a:sym typeface="Arial" pitchFamily="34" charset="0"/>
              </a:rPr>
              <a:t>平台建设投入大</a:t>
            </a:r>
            <a:endParaRPr lang="en-US" altLang="zh-CN" sz="1400" dirty="0">
              <a:solidFill>
                <a:schemeClr val="bg1"/>
              </a:solidFill>
              <a:latin typeface="宋体" pitchFamily="2" charset="-122"/>
              <a:cs typeface="Arial" pitchFamily="34" charset="0"/>
              <a:sym typeface="Arial" pitchFamily="34" charset="0"/>
            </a:endParaRP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1400" dirty="0">
                <a:solidFill>
                  <a:schemeClr val="bg1"/>
                </a:solidFill>
                <a:latin typeface="宋体" pitchFamily="2" charset="-122"/>
                <a:cs typeface="Arial" pitchFamily="34" charset="0"/>
                <a:sym typeface="Arial" pitchFamily="34" charset="0"/>
              </a:rPr>
              <a:t>好产品建设难</a:t>
            </a:r>
            <a:endParaRPr lang="en-US" altLang="zh-CN" sz="1400" dirty="0">
              <a:solidFill>
                <a:schemeClr val="bg1"/>
              </a:solidFill>
              <a:latin typeface="宋体" pitchFamily="2" charset="-122"/>
              <a:cs typeface="Arial" pitchFamily="34" charset="0"/>
              <a:sym typeface="Arial" pitchFamily="34" charset="0"/>
            </a:endParaRP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1400" dirty="0">
                <a:solidFill>
                  <a:schemeClr val="bg1"/>
                </a:solidFill>
                <a:latin typeface="宋体" pitchFamily="2" charset="-122"/>
                <a:cs typeface="Arial" pitchFamily="34" charset="0"/>
                <a:sym typeface="Arial" pitchFamily="34" charset="0"/>
              </a:rPr>
              <a:t>用户喜欢简单产品</a:t>
            </a:r>
            <a:endParaRPr lang="en-US" altLang="zh-CN" sz="1400" dirty="0">
              <a:solidFill>
                <a:schemeClr val="bg1"/>
              </a:solidFill>
              <a:latin typeface="宋体" pitchFamily="2" charset="-122"/>
              <a:cs typeface="Arial" pitchFamily="34" charset="0"/>
              <a:sym typeface="Arial" pitchFamily="34" charset="0"/>
            </a:endParaRP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1400" dirty="0">
                <a:solidFill>
                  <a:schemeClr val="bg1"/>
                </a:solidFill>
                <a:latin typeface="宋体" pitchFamily="2" charset="-122"/>
                <a:cs typeface="Arial" pitchFamily="34" charset="0"/>
                <a:sym typeface="Arial" pitchFamily="34" charset="0"/>
              </a:rPr>
              <a:t>省钱省时间是王道</a:t>
            </a:r>
            <a:endParaRPr lang="en-US" altLang="zh-CN" sz="1400" dirty="0">
              <a:solidFill>
                <a:schemeClr val="bg1"/>
              </a:solidFill>
              <a:latin typeface="宋体" pitchFamily="2" charset="-122"/>
              <a:cs typeface="Arial" pitchFamily="34" charset="0"/>
              <a:sym typeface="Arial" pitchFamily="34" charset="0"/>
            </a:endParaRP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1400" dirty="0">
                <a:solidFill>
                  <a:schemeClr val="bg1"/>
                </a:solidFill>
                <a:latin typeface="宋体" pitchFamily="2" charset="-122"/>
                <a:cs typeface="Arial" pitchFamily="34" charset="0"/>
                <a:sym typeface="Arial" pitchFamily="34" charset="0"/>
              </a:rPr>
              <a:t>用起来会上瘾</a:t>
            </a:r>
            <a:endParaRPr lang="en-US" altLang="zh-CN" sz="1400" dirty="0">
              <a:solidFill>
                <a:schemeClr val="bg1"/>
              </a:solidFill>
              <a:latin typeface="宋体" pitchFamily="2" charset="-122"/>
              <a:cs typeface="Arial" pitchFamily="34" charset="0"/>
              <a:sym typeface="Arial" pitchFamily="34" charset="0"/>
            </a:endParaRP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altLang="zh-CN" sz="1400" dirty="0">
              <a:solidFill>
                <a:schemeClr val="bg1"/>
              </a:solidFill>
              <a:latin typeface="宋体" pitchFamily="2" charset="-122"/>
              <a:cs typeface="Arial" pitchFamily="34" charset="0"/>
              <a:sym typeface="Arial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kern="0" dirty="0">
              <a:solidFill>
                <a:schemeClr val="bg1"/>
              </a:solidFill>
              <a:latin typeface="微软雅黑" pitchFamily="34" charset="-122"/>
              <a:ea typeface="造字工房悦黑体验版常规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844606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95325" y="1893888"/>
            <a:ext cx="1152525" cy="1152525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16050" y="2681288"/>
            <a:ext cx="728663" cy="728662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28700" y="3373438"/>
            <a:ext cx="847725" cy="808037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39788" y="3943350"/>
            <a:ext cx="474662" cy="474663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52563" y="4198938"/>
            <a:ext cx="1152525" cy="1150937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1650" y="4724400"/>
            <a:ext cx="1150938" cy="1152525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pic>
        <p:nvPicPr>
          <p:cNvPr id="11" name="图片 1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8925" y="2786063"/>
            <a:ext cx="503238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图片 1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7988" y="4367213"/>
            <a:ext cx="715962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图片 16"/>
          <p:cNvPicPr>
            <a:picLocks noChangeAspect="1"/>
          </p:cNvPicPr>
          <p:nvPr/>
        </p:nvPicPr>
        <p:blipFill>
          <a:blip r:embed="rId4">
            <a:grayscl/>
            <a:biLevel thresh="50000"/>
          </a:blip>
          <a:srcRect/>
          <a:stretch>
            <a:fillRect/>
          </a:stretch>
        </p:blipFill>
        <p:spPr bwMode="auto">
          <a:xfrm>
            <a:off x="814388" y="5014913"/>
            <a:ext cx="600075" cy="60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直接连接符 14"/>
          <p:cNvCxnSpPr/>
          <p:nvPr/>
        </p:nvCxnSpPr>
        <p:spPr>
          <a:xfrm>
            <a:off x="3837683" y="1628056"/>
            <a:ext cx="7416824" cy="0"/>
          </a:xfrm>
          <a:prstGeom prst="line">
            <a:avLst/>
          </a:prstGeom>
          <a:ln w="19050">
            <a:solidFill>
              <a:srgbClr val="E6534B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0" y="260350"/>
            <a:ext cx="1271588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343025" y="260350"/>
            <a:ext cx="73025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481138" y="463550"/>
            <a:ext cx="63500" cy="225425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24" name="文本框 6"/>
          <p:cNvSpPr txBox="1">
            <a:spLocks noChangeArrowheads="1"/>
          </p:cNvSpPr>
          <p:nvPr/>
        </p:nvSpPr>
        <p:spPr bwMode="auto">
          <a:xfrm>
            <a:off x="3795046" y="1196752"/>
            <a:ext cx="4335338" cy="422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72000" bIns="72000">
            <a:spAutoFit/>
          </a:bodyPr>
          <a:lstStyle/>
          <a:p>
            <a:r>
              <a:rPr lang="en-US" altLang="zh-CN" dirty="0">
                <a:solidFill>
                  <a:srgbClr val="FE2116"/>
                </a:solidFill>
                <a:ea typeface="微软雅黑" pitchFamily="34" charset="-122"/>
                <a:sym typeface="Arial" pitchFamily="34" charset="0"/>
              </a:rPr>
              <a:t>3.</a:t>
            </a:r>
            <a:r>
              <a:rPr lang="zh-CN" altLang="en-US" dirty="0">
                <a:solidFill>
                  <a:srgbClr val="FE2116"/>
                </a:solidFill>
                <a:ea typeface="微软雅黑" pitchFamily="34" charset="-122"/>
                <a:sym typeface="Arial" pitchFamily="34" charset="0"/>
              </a:rPr>
              <a:t> 视频平台多不胜数，工具越来越傻瓜 </a:t>
            </a:r>
          </a:p>
        </p:txBody>
      </p:sp>
      <p:sp>
        <p:nvSpPr>
          <p:cNvPr id="20" name="文本框 6"/>
          <p:cNvSpPr txBox="1">
            <a:spLocks noChangeArrowheads="1"/>
          </p:cNvSpPr>
          <p:nvPr/>
        </p:nvSpPr>
        <p:spPr bwMode="auto">
          <a:xfrm>
            <a:off x="1544638" y="304800"/>
            <a:ext cx="43353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ea typeface="微软雅黑" pitchFamily="34" charset="-122"/>
              </a:defRPr>
            </a:lvl1pPr>
          </a:lstStyle>
          <a:p>
            <a:r>
              <a:rPr lang="zh-CN" altLang="en-US" dirty="0"/>
              <a:t>未来发展方向和战略路径</a:t>
            </a:r>
          </a:p>
        </p:txBody>
      </p:sp>
      <p:sp>
        <p:nvSpPr>
          <p:cNvPr id="35" name="文本框 6">
            <a:extLst>
              <a:ext uri="{FF2B5EF4-FFF2-40B4-BE49-F238E27FC236}">
                <a16:creationId xmlns:a16="http://schemas.microsoft.com/office/drawing/2014/main" id="{CF3134BF-6A4B-D446-9FF2-371043B48D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3712" y="3274315"/>
            <a:ext cx="7590730" cy="906366"/>
          </a:xfrm>
          <a:prstGeom prst="rect">
            <a:avLst/>
          </a:prstGeom>
          <a:solidFill>
            <a:srgbClr val="E6534B"/>
          </a:solidFill>
          <a:ln w="9525">
            <a:noFill/>
            <a:miter lim="800000"/>
            <a:headEnd/>
            <a:tailEnd/>
          </a:ln>
        </p:spPr>
        <p:txBody>
          <a:bodyPr wrap="square" lIns="503999" tIns="144000" rIns="288000" bIns="14400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bg1"/>
                </a:solidFill>
                <a:ea typeface="微软雅黑" pitchFamily="34" charset="-122"/>
                <a:sym typeface="Arial" pitchFamily="34" charset="0"/>
              </a:rPr>
              <a:t>我们有什么理由不做视频？</a:t>
            </a:r>
          </a:p>
        </p:txBody>
      </p:sp>
    </p:spTree>
    <p:extLst>
      <p:ext uri="{BB962C8B-B14F-4D97-AF65-F5344CB8AC3E}">
        <p14:creationId xmlns:p14="http://schemas.microsoft.com/office/powerpoint/2010/main" val="19695793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60350"/>
            <a:ext cx="1271588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43025" y="260350"/>
            <a:ext cx="73025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81138" y="463550"/>
            <a:ext cx="63500" cy="225425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14340" name="文本框 6"/>
          <p:cNvSpPr txBox="1">
            <a:spLocks noChangeArrowheads="1"/>
          </p:cNvSpPr>
          <p:nvPr/>
        </p:nvSpPr>
        <p:spPr bwMode="auto">
          <a:xfrm>
            <a:off x="1544638" y="304800"/>
            <a:ext cx="491140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itchFamily="34" charset="-122"/>
              </a:rPr>
              <a:t>职场小卧底项目合作计划书目录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造字工房悦黑体验版常规体"/>
              <a:ea typeface="造字工房悦黑体验版常规体"/>
              <a:cs typeface="造字工房悦黑体验版常规体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FB2DDE5B-936B-8F46-B32E-9AF71636C980}"/>
              </a:ext>
            </a:extLst>
          </p:cNvPr>
          <p:cNvGrpSpPr/>
          <p:nvPr/>
        </p:nvGrpSpPr>
        <p:grpSpPr>
          <a:xfrm>
            <a:off x="836613" y="1484785"/>
            <a:ext cx="10441160" cy="648071"/>
            <a:chOff x="911424" y="1268761"/>
            <a:chExt cx="10441160" cy="648071"/>
          </a:xfrm>
        </p:grpSpPr>
        <p:sp>
          <p:nvSpPr>
            <p:cNvPr id="17" name="矩形 16"/>
            <p:cNvSpPr/>
            <p:nvPr/>
          </p:nvSpPr>
          <p:spPr>
            <a:xfrm>
              <a:off x="1847032" y="1268761"/>
              <a:ext cx="9505552" cy="648071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911424" y="1268761"/>
              <a:ext cx="807974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一</a:t>
              </a:r>
              <a:endPara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4357" name="文本框 21"/>
            <p:cNvSpPr txBox="1">
              <a:spLocks noChangeArrowheads="1"/>
            </p:cNvSpPr>
            <p:nvPr/>
          </p:nvSpPr>
          <p:spPr bwMode="auto">
            <a:xfrm>
              <a:off x="1894370" y="1392741"/>
              <a:ext cx="338455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行业和市场介绍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1C0ABF08-82DD-1549-A436-3BB5398731AA}"/>
              </a:ext>
            </a:extLst>
          </p:cNvPr>
          <p:cNvGrpSpPr/>
          <p:nvPr/>
        </p:nvGrpSpPr>
        <p:grpSpPr>
          <a:xfrm>
            <a:off x="836613" y="2204865"/>
            <a:ext cx="10441160" cy="648071"/>
            <a:chOff x="911424" y="2101206"/>
            <a:chExt cx="10441160" cy="648071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34CBFF29-06A4-4744-AF38-AC7B69FC1F10}"/>
                </a:ext>
              </a:extLst>
            </p:cNvPr>
            <p:cNvSpPr/>
            <p:nvPr/>
          </p:nvSpPr>
          <p:spPr>
            <a:xfrm>
              <a:off x="1847032" y="2101206"/>
              <a:ext cx="9505552" cy="648071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F3689ED6-9CEB-3A4D-91F1-B47BF3EBA07D}"/>
                </a:ext>
              </a:extLst>
            </p:cNvPr>
            <p:cNvSpPr/>
            <p:nvPr/>
          </p:nvSpPr>
          <p:spPr>
            <a:xfrm>
              <a:off x="911424" y="2101206"/>
              <a:ext cx="807974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二</a:t>
              </a:r>
              <a:endPara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8" name="文本框 21">
              <a:extLst>
                <a:ext uri="{FF2B5EF4-FFF2-40B4-BE49-F238E27FC236}">
                  <a16:creationId xmlns:a16="http://schemas.microsoft.com/office/drawing/2014/main" id="{8C60D23B-AE50-BE43-AC29-5FB121DDA2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4370" y="2225186"/>
              <a:ext cx="338455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行业问题及痛点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51407D0D-E9F9-934A-A487-B6470D8812EE}"/>
              </a:ext>
            </a:extLst>
          </p:cNvPr>
          <p:cNvGrpSpPr/>
          <p:nvPr/>
        </p:nvGrpSpPr>
        <p:grpSpPr>
          <a:xfrm>
            <a:off x="836613" y="2924945"/>
            <a:ext cx="10441160" cy="648071"/>
            <a:chOff x="911424" y="2101206"/>
            <a:chExt cx="10441160" cy="648071"/>
          </a:xfrm>
        </p:grpSpPr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28DED974-B7C4-0C4D-B13E-E399CF203D35}"/>
                </a:ext>
              </a:extLst>
            </p:cNvPr>
            <p:cNvSpPr/>
            <p:nvPr/>
          </p:nvSpPr>
          <p:spPr>
            <a:xfrm>
              <a:off x="1847032" y="2101206"/>
              <a:ext cx="9505552" cy="648071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12F860B2-504D-DF45-9526-73528B93332F}"/>
                </a:ext>
              </a:extLst>
            </p:cNvPr>
            <p:cNvSpPr/>
            <p:nvPr/>
          </p:nvSpPr>
          <p:spPr>
            <a:xfrm>
              <a:off x="911424" y="2101206"/>
              <a:ext cx="807974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三</a:t>
              </a:r>
              <a:endPara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6" name="文本框 21">
              <a:extLst>
                <a:ext uri="{FF2B5EF4-FFF2-40B4-BE49-F238E27FC236}">
                  <a16:creationId xmlns:a16="http://schemas.microsoft.com/office/drawing/2014/main" id="{BE5DE173-9272-264B-82BA-548635DBCE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4370" y="2225186"/>
              <a:ext cx="338455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解决方案和商业模式</a:t>
              </a: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69278701-C9E5-E646-9CD3-68F02B39691B}"/>
              </a:ext>
            </a:extLst>
          </p:cNvPr>
          <p:cNvGrpSpPr/>
          <p:nvPr/>
        </p:nvGrpSpPr>
        <p:grpSpPr>
          <a:xfrm>
            <a:off x="836613" y="3645025"/>
            <a:ext cx="10441160" cy="648071"/>
            <a:chOff x="911424" y="2101206"/>
            <a:chExt cx="10441160" cy="648071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B59DD19C-B53D-3E46-B7B3-D04E69501377}"/>
                </a:ext>
              </a:extLst>
            </p:cNvPr>
            <p:cNvSpPr/>
            <p:nvPr/>
          </p:nvSpPr>
          <p:spPr>
            <a:xfrm>
              <a:off x="1847032" y="2101206"/>
              <a:ext cx="9505552" cy="648071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2904539D-8B52-0347-AA36-9D2A71079965}"/>
                </a:ext>
              </a:extLst>
            </p:cNvPr>
            <p:cNvSpPr/>
            <p:nvPr/>
          </p:nvSpPr>
          <p:spPr>
            <a:xfrm>
              <a:off x="911424" y="2101206"/>
              <a:ext cx="807974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四</a:t>
              </a:r>
              <a:endPara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50" name="文本框 21">
              <a:extLst>
                <a:ext uri="{FF2B5EF4-FFF2-40B4-BE49-F238E27FC236}">
                  <a16:creationId xmlns:a16="http://schemas.microsoft.com/office/drawing/2014/main" id="{75DF4A81-B225-8F4B-B231-BA211467AD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4370" y="2225186"/>
              <a:ext cx="338455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未来发展方向和战略路径</a:t>
              </a: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FF29C35E-1905-BF4A-9933-3CF33E34BB87}"/>
              </a:ext>
            </a:extLst>
          </p:cNvPr>
          <p:cNvGrpSpPr/>
          <p:nvPr/>
        </p:nvGrpSpPr>
        <p:grpSpPr>
          <a:xfrm>
            <a:off x="836613" y="4365105"/>
            <a:ext cx="10441160" cy="648071"/>
            <a:chOff x="911424" y="2101206"/>
            <a:chExt cx="10441160" cy="648071"/>
          </a:xfrm>
        </p:grpSpPr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6E7932DF-7778-5645-AB9A-71E8CB42B88E}"/>
                </a:ext>
              </a:extLst>
            </p:cNvPr>
            <p:cNvSpPr/>
            <p:nvPr/>
          </p:nvSpPr>
          <p:spPr>
            <a:xfrm>
              <a:off x="1847032" y="2101206"/>
              <a:ext cx="9505552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4A2E743C-B3F3-1144-8F02-4E7AF0E4E315}"/>
                </a:ext>
              </a:extLst>
            </p:cNvPr>
            <p:cNvSpPr/>
            <p:nvPr/>
          </p:nvSpPr>
          <p:spPr>
            <a:xfrm>
              <a:off x="911424" y="2101206"/>
              <a:ext cx="807974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五</a:t>
              </a:r>
              <a:endPara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54" name="文本框 21">
              <a:extLst>
                <a:ext uri="{FF2B5EF4-FFF2-40B4-BE49-F238E27FC236}">
                  <a16:creationId xmlns:a16="http://schemas.microsoft.com/office/drawing/2014/main" id="{90AEC390-9C9D-ED49-B17E-7A782BE761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4370" y="2225186"/>
              <a:ext cx="338455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项目预算和融资规划</a:t>
              </a:r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22636B63-9D1D-D344-AF31-B3A5ABFE1229}"/>
              </a:ext>
            </a:extLst>
          </p:cNvPr>
          <p:cNvGrpSpPr/>
          <p:nvPr/>
        </p:nvGrpSpPr>
        <p:grpSpPr>
          <a:xfrm>
            <a:off x="836613" y="5085185"/>
            <a:ext cx="10441160" cy="648071"/>
            <a:chOff x="911424" y="2101206"/>
            <a:chExt cx="10441160" cy="648071"/>
          </a:xfrm>
        </p:grpSpPr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04379580-C7CA-154B-B44E-D328D0EC42D8}"/>
                </a:ext>
              </a:extLst>
            </p:cNvPr>
            <p:cNvSpPr/>
            <p:nvPr/>
          </p:nvSpPr>
          <p:spPr>
            <a:xfrm>
              <a:off x="1847032" y="2101206"/>
              <a:ext cx="9505552" cy="648071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914357D8-525B-DB4B-BEFC-0A25B3D29F8B}"/>
                </a:ext>
              </a:extLst>
            </p:cNvPr>
            <p:cNvSpPr/>
            <p:nvPr/>
          </p:nvSpPr>
          <p:spPr>
            <a:xfrm>
              <a:off x="911424" y="2101206"/>
              <a:ext cx="807974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六</a:t>
              </a:r>
              <a:endPara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62" name="文本框 21">
              <a:extLst>
                <a:ext uri="{FF2B5EF4-FFF2-40B4-BE49-F238E27FC236}">
                  <a16:creationId xmlns:a16="http://schemas.microsoft.com/office/drawing/2014/main" id="{407C8BC4-ED37-A84E-83AD-2B0F2A0CCE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4370" y="2225186"/>
              <a:ext cx="338455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团队介绍和联系方式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99491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95325" y="1893888"/>
            <a:ext cx="1152525" cy="1152525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16050" y="2681288"/>
            <a:ext cx="728663" cy="728662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28700" y="3373438"/>
            <a:ext cx="847725" cy="808037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39788" y="3943350"/>
            <a:ext cx="474662" cy="474663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52563" y="4198938"/>
            <a:ext cx="1152525" cy="1150937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424113" y="3546475"/>
            <a:ext cx="919162" cy="879475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1650" y="4724400"/>
            <a:ext cx="1150938" cy="1152525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pic>
        <p:nvPicPr>
          <p:cNvPr id="11" name="图片 1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8925" y="2786063"/>
            <a:ext cx="503238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图片 1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7988" y="4367213"/>
            <a:ext cx="715962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图片 16"/>
          <p:cNvPicPr>
            <a:picLocks noChangeAspect="1"/>
          </p:cNvPicPr>
          <p:nvPr/>
        </p:nvPicPr>
        <p:blipFill>
          <a:blip r:embed="rId4">
            <a:grayscl/>
            <a:biLevel thresh="50000"/>
          </a:blip>
          <a:srcRect/>
          <a:stretch>
            <a:fillRect/>
          </a:stretch>
        </p:blipFill>
        <p:spPr bwMode="auto">
          <a:xfrm>
            <a:off x="814388" y="5014913"/>
            <a:ext cx="600075" cy="60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文本框 54"/>
          <p:cNvSpPr txBox="1">
            <a:spLocks noChangeArrowheads="1"/>
          </p:cNvSpPr>
          <p:nvPr/>
        </p:nvSpPr>
        <p:spPr bwMode="auto">
          <a:xfrm>
            <a:off x="3763169" y="1792769"/>
            <a:ext cx="7707361" cy="135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60000"/>
              </a:lnSpc>
              <a:buFontTx/>
              <a:buNone/>
            </a:pPr>
            <a:r>
              <a:rPr lang="zh-CN" altLang="en-US" dirty="0">
                <a:latin typeface="+mn-ea"/>
                <a:ea typeface="+mn-ea"/>
              </a:rPr>
              <a:t>股权融资，引进天使轮投资</a:t>
            </a:r>
            <a:endParaRPr lang="en-US" altLang="zh-CN" dirty="0">
              <a:latin typeface="+mn-ea"/>
              <a:ea typeface="+mn-ea"/>
            </a:endParaRPr>
          </a:p>
          <a:p>
            <a:pPr eaLnBrk="1" hangingPunct="1">
              <a:lnSpc>
                <a:spcPct val="160000"/>
              </a:lnSpc>
            </a:pPr>
            <a:r>
              <a:rPr lang="zh-CN" altLang="en-US" dirty="0">
                <a:latin typeface="+mn-ea"/>
                <a:ea typeface="+mn-ea"/>
              </a:rPr>
              <a:t>出让</a:t>
            </a:r>
            <a:r>
              <a:rPr lang="zh-CN" altLang="zh-CN" dirty="0">
                <a:latin typeface="+mn-ea"/>
                <a:ea typeface="+mn-ea"/>
              </a:rPr>
              <a:t>1</a:t>
            </a:r>
            <a:r>
              <a:rPr lang="en-US" altLang="zh-CN" dirty="0">
                <a:latin typeface="+mn-ea"/>
                <a:ea typeface="+mn-ea"/>
              </a:rPr>
              <a:t>0%</a:t>
            </a:r>
            <a:r>
              <a:rPr lang="zh-CN" altLang="en-US" dirty="0">
                <a:latin typeface="+mn-ea"/>
                <a:ea typeface="+mn-ea"/>
              </a:rPr>
              <a:t>股权</a:t>
            </a:r>
            <a:endParaRPr lang="en-US" altLang="zh-CN" dirty="0">
              <a:latin typeface="+mn-ea"/>
              <a:ea typeface="+mn-ea"/>
            </a:endParaRPr>
          </a:p>
          <a:p>
            <a:pPr eaLnBrk="1" hangingPunct="1">
              <a:lnSpc>
                <a:spcPct val="160000"/>
              </a:lnSpc>
            </a:pPr>
            <a:r>
              <a:rPr lang="zh-CN" altLang="en-US" dirty="0">
                <a:latin typeface="+mn-ea"/>
                <a:ea typeface="+mn-ea"/>
              </a:rPr>
              <a:t>融资</a:t>
            </a:r>
            <a:r>
              <a:rPr lang="en-US" altLang="zh-CN" dirty="0">
                <a:latin typeface="+mn-ea"/>
                <a:ea typeface="+mn-ea"/>
              </a:rPr>
              <a:t>130</a:t>
            </a:r>
            <a:r>
              <a:rPr lang="zh-CN" altLang="en-US" dirty="0">
                <a:latin typeface="+mn-ea"/>
                <a:ea typeface="+mn-ea"/>
              </a:rPr>
              <a:t>万元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3837683" y="1628056"/>
            <a:ext cx="7416824" cy="0"/>
          </a:xfrm>
          <a:prstGeom prst="line">
            <a:avLst/>
          </a:prstGeom>
          <a:ln w="19050">
            <a:solidFill>
              <a:srgbClr val="E6534B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0" y="260350"/>
            <a:ext cx="1271588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343025" y="260350"/>
            <a:ext cx="73025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481138" y="463550"/>
            <a:ext cx="63500" cy="225425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24" name="文本框 6"/>
          <p:cNvSpPr txBox="1">
            <a:spLocks noChangeArrowheads="1"/>
          </p:cNvSpPr>
          <p:nvPr/>
        </p:nvSpPr>
        <p:spPr bwMode="auto">
          <a:xfrm>
            <a:off x="3795046" y="1226686"/>
            <a:ext cx="43353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E2116"/>
                </a:solidFill>
                <a:ea typeface="微软雅黑" pitchFamily="34" charset="-122"/>
                <a:sym typeface="Arial" pitchFamily="34" charset="0"/>
              </a:rPr>
              <a:t>融资方案</a:t>
            </a:r>
          </a:p>
        </p:txBody>
      </p:sp>
      <p:sp>
        <p:nvSpPr>
          <p:cNvPr id="20" name="文本框 6"/>
          <p:cNvSpPr txBox="1">
            <a:spLocks noChangeArrowheads="1"/>
          </p:cNvSpPr>
          <p:nvPr/>
        </p:nvSpPr>
        <p:spPr bwMode="auto">
          <a:xfrm>
            <a:off x="1544638" y="260648"/>
            <a:ext cx="62075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ea typeface="微软雅黑" pitchFamily="34" charset="-122"/>
              </a:defRPr>
            </a:lvl1pPr>
          </a:lstStyle>
          <a:p>
            <a:r>
              <a:rPr lang="zh-CN" altLang="en-US" dirty="0"/>
              <a:t>项目预算和融资规划</a:t>
            </a:r>
          </a:p>
        </p:txBody>
      </p:sp>
    </p:spTree>
    <p:extLst>
      <p:ext uri="{BB962C8B-B14F-4D97-AF65-F5344CB8AC3E}">
        <p14:creationId xmlns:p14="http://schemas.microsoft.com/office/powerpoint/2010/main" val="16587658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95325" y="1893888"/>
            <a:ext cx="1152525" cy="1152525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16050" y="2681288"/>
            <a:ext cx="728663" cy="728662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28700" y="3373438"/>
            <a:ext cx="847725" cy="808037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39788" y="3943350"/>
            <a:ext cx="474662" cy="474663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52563" y="4198938"/>
            <a:ext cx="1152525" cy="1150937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424113" y="3546475"/>
            <a:ext cx="919162" cy="879475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1650" y="4724400"/>
            <a:ext cx="1150938" cy="1152525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pic>
        <p:nvPicPr>
          <p:cNvPr id="11" name="图片 1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8925" y="2786063"/>
            <a:ext cx="503238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图片 1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7988" y="4367213"/>
            <a:ext cx="715962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图片 16"/>
          <p:cNvPicPr>
            <a:picLocks noChangeAspect="1"/>
          </p:cNvPicPr>
          <p:nvPr/>
        </p:nvPicPr>
        <p:blipFill>
          <a:blip r:embed="rId4">
            <a:grayscl/>
            <a:biLevel thresh="50000"/>
          </a:blip>
          <a:srcRect/>
          <a:stretch>
            <a:fillRect/>
          </a:stretch>
        </p:blipFill>
        <p:spPr bwMode="auto">
          <a:xfrm>
            <a:off x="814388" y="5014913"/>
            <a:ext cx="600075" cy="60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直接连接符 14"/>
          <p:cNvCxnSpPr/>
          <p:nvPr/>
        </p:nvCxnSpPr>
        <p:spPr>
          <a:xfrm>
            <a:off x="3837683" y="1628056"/>
            <a:ext cx="7416824" cy="0"/>
          </a:xfrm>
          <a:prstGeom prst="line">
            <a:avLst/>
          </a:prstGeom>
          <a:ln w="19050">
            <a:solidFill>
              <a:srgbClr val="E6534B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0" y="260350"/>
            <a:ext cx="1271588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343025" y="260350"/>
            <a:ext cx="73025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481138" y="463550"/>
            <a:ext cx="63500" cy="225425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24" name="文本框 6"/>
          <p:cNvSpPr txBox="1">
            <a:spLocks noChangeArrowheads="1"/>
          </p:cNvSpPr>
          <p:nvPr/>
        </p:nvSpPr>
        <p:spPr bwMode="auto">
          <a:xfrm>
            <a:off x="3795046" y="1226686"/>
            <a:ext cx="43353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E2116"/>
                </a:solidFill>
                <a:ea typeface="微软雅黑" pitchFamily="34" charset="-122"/>
                <a:sym typeface="Arial" pitchFamily="34" charset="0"/>
              </a:rPr>
              <a:t>融资 </a:t>
            </a:r>
            <a:r>
              <a:rPr lang="en-US" altLang="zh-CN" dirty="0">
                <a:solidFill>
                  <a:srgbClr val="FE2116"/>
                </a:solidFill>
                <a:ea typeface="微软雅黑" pitchFamily="34" charset="-122"/>
                <a:sym typeface="Arial" pitchFamily="34" charset="0"/>
              </a:rPr>
              <a:t>130</a:t>
            </a:r>
            <a:r>
              <a:rPr lang="zh-CN" altLang="en-US" dirty="0">
                <a:solidFill>
                  <a:srgbClr val="FE2116"/>
                </a:solidFill>
                <a:ea typeface="微软雅黑" pitchFamily="34" charset="-122"/>
                <a:sym typeface="Arial" pitchFamily="34" charset="0"/>
              </a:rPr>
              <a:t> 万元 用途计划</a:t>
            </a:r>
            <a:r>
              <a:rPr lang="en-US" altLang="zh-CN" dirty="0">
                <a:solidFill>
                  <a:srgbClr val="FE2116"/>
                </a:solidFill>
                <a:ea typeface="微软雅黑" pitchFamily="34" charset="-122"/>
                <a:sym typeface="Arial" pitchFamily="34" charset="0"/>
              </a:rPr>
              <a:t>(</a:t>
            </a:r>
            <a:r>
              <a:rPr lang="zh-CN" altLang="en-US" dirty="0">
                <a:solidFill>
                  <a:srgbClr val="FE2116"/>
                </a:solidFill>
                <a:ea typeface="微软雅黑" pitchFamily="34" charset="-122"/>
                <a:sym typeface="Arial" pitchFamily="34" charset="0"/>
              </a:rPr>
              <a:t>一年</a:t>
            </a:r>
            <a:r>
              <a:rPr lang="en-US" altLang="zh-CN" dirty="0">
                <a:solidFill>
                  <a:srgbClr val="FE2116"/>
                </a:solidFill>
                <a:ea typeface="微软雅黑" pitchFamily="34" charset="-122"/>
                <a:sym typeface="Arial" pitchFamily="34" charset="0"/>
              </a:rPr>
              <a:t>)</a:t>
            </a:r>
            <a:endParaRPr lang="zh-CN" altLang="en-US" dirty="0">
              <a:solidFill>
                <a:srgbClr val="FE2116"/>
              </a:solidFill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" name="文本框 6"/>
          <p:cNvSpPr txBox="1">
            <a:spLocks noChangeArrowheads="1"/>
          </p:cNvSpPr>
          <p:nvPr/>
        </p:nvSpPr>
        <p:spPr bwMode="auto">
          <a:xfrm>
            <a:off x="1544638" y="260648"/>
            <a:ext cx="62075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ea typeface="微软雅黑" pitchFamily="34" charset="-122"/>
              </a:defRPr>
            </a:lvl1pPr>
          </a:lstStyle>
          <a:p>
            <a:r>
              <a:rPr lang="zh-CN" altLang="en-US" dirty="0"/>
              <a:t>项目预算和融资规划</a:t>
            </a:r>
          </a:p>
        </p:txBody>
      </p:sp>
      <p:graphicFrame>
        <p:nvGraphicFramePr>
          <p:cNvPr id="19" name="Group 7"/>
          <p:cNvGraphicFramePr>
            <a:graphicFrameLocks noGrp="1"/>
          </p:cNvGraphicFramePr>
          <p:nvPr>
            <p:extLst/>
          </p:nvPr>
        </p:nvGraphicFramePr>
        <p:xfrm>
          <a:off x="3640051" y="1845468"/>
          <a:ext cx="7812088" cy="4670426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22272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2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32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77875"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宋体" pitchFamily="2" charset="-122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0" marR="0" marT="0" marB="0" anchor="ctr" horzOverflow="overflow">
                    <a:solidFill>
                      <a:srgbClr val="EF54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Arial" pitchFamily="34" charset="0"/>
                        </a:rPr>
                        <a:t>成本费用</a:t>
                      </a:r>
                      <a:endParaRPr kumimoji="0" lang="en-US" sz="180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sym typeface="Arial" pitchFamily="34" charset="0"/>
                      </a:endParaRPr>
                    </a:p>
                    <a:p>
                      <a:pPr marL="0" marR="0" lvl="0" indent="0" algn="ctr" defTabSz="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Arial" pitchFamily="34" charset="0"/>
                        </a:rPr>
                        <a:t>（万元）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宋体" pitchFamily="2" charset="-122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0" marR="0" marT="0" marB="0" anchor="ctr" horzOverflow="overflow">
                    <a:solidFill>
                      <a:srgbClr val="EF54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Arial" pitchFamily="34" charset="0"/>
                        </a:rPr>
                        <a:t>备注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宋体" pitchFamily="2" charset="-122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0" marR="0" marT="0" marB="0" anchor="ctr" horzOverflow="overflow">
                    <a:solidFill>
                      <a:srgbClr val="EF54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9463"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u="none" strike="noStrike" cap="none" normalizeH="0" baseline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人力资源支出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宋体" pitchFamily="2" charset="-122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80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按照员工</a:t>
                      </a:r>
                      <a:r>
                        <a:rPr kumimoji="0" lang="en-US" altLang="zh-CN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10</a:t>
                      </a:r>
                      <a:r>
                        <a:rPr kumimoji="0" lang="zh-CN" altLang="en-US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人满员计算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18000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7875"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u="none" strike="noStrike" cap="none" normalizeH="0" baseline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办公支出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宋体" pitchFamily="2" charset="-122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  <a:sym typeface="Arial" pitchFamily="34" charset="0"/>
                        </a:rPr>
                        <a:t>20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主要为房租和视频设备等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18000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9463"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u="none" strike="noStrike" cap="none" normalizeH="0" baseline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营销支出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宋体" pitchFamily="2" charset="-122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  <a:cs typeface="Arial" pitchFamily="34" charset="0"/>
                          <a:sym typeface="Arial" pitchFamily="34" charset="0"/>
                        </a:rPr>
                        <a:t>20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  <a:cs typeface="Arial" pitchFamily="34" charset="0"/>
                          <a:sym typeface="Arial" pitchFamily="34" charset="0"/>
                        </a:rPr>
                        <a:t>视频营销为主，人力资源营销为辅</a:t>
                      </a:r>
                    </a:p>
                  </a:txBody>
                  <a:tcPr marL="18000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7875"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其它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宋体" pitchFamily="2" charset="-122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1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流动资金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18000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7875"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u="none" strike="noStrike" cap="none" normalizeH="0" baseline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合计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宋体" pitchFamily="2" charset="-122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130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18000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18088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95325" y="1893888"/>
            <a:ext cx="1152525" cy="1152525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16050" y="2681288"/>
            <a:ext cx="728663" cy="728662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28700" y="3373438"/>
            <a:ext cx="847725" cy="808037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39788" y="3943350"/>
            <a:ext cx="474662" cy="474663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52563" y="4198938"/>
            <a:ext cx="1152525" cy="1150937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424113" y="3546475"/>
            <a:ext cx="919162" cy="879475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1650" y="4724400"/>
            <a:ext cx="1150938" cy="1152525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pic>
        <p:nvPicPr>
          <p:cNvPr id="11" name="图片 1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8925" y="2786063"/>
            <a:ext cx="503238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图片 1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7988" y="4367213"/>
            <a:ext cx="715962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图片 16"/>
          <p:cNvPicPr>
            <a:picLocks noChangeAspect="1"/>
          </p:cNvPicPr>
          <p:nvPr/>
        </p:nvPicPr>
        <p:blipFill>
          <a:blip r:embed="rId4">
            <a:grayscl/>
            <a:biLevel thresh="50000"/>
          </a:blip>
          <a:srcRect/>
          <a:stretch>
            <a:fillRect/>
          </a:stretch>
        </p:blipFill>
        <p:spPr bwMode="auto">
          <a:xfrm>
            <a:off x="814388" y="5014913"/>
            <a:ext cx="600075" cy="60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直接连接符 14"/>
          <p:cNvCxnSpPr/>
          <p:nvPr/>
        </p:nvCxnSpPr>
        <p:spPr>
          <a:xfrm>
            <a:off x="3837683" y="1628056"/>
            <a:ext cx="7416824" cy="0"/>
          </a:xfrm>
          <a:prstGeom prst="line">
            <a:avLst/>
          </a:prstGeom>
          <a:ln w="19050">
            <a:solidFill>
              <a:srgbClr val="E6534B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0" y="260350"/>
            <a:ext cx="1271588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343025" y="260350"/>
            <a:ext cx="73025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481138" y="463550"/>
            <a:ext cx="63500" cy="225425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24" name="文本框 6"/>
          <p:cNvSpPr txBox="1">
            <a:spLocks noChangeArrowheads="1"/>
          </p:cNvSpPr>
          <p:nvPr/>
        </p:nvSpPr>
        <p:spPr bwMode="auto">
          <a:xfrm>
            <a:off x="3795046" y="1226686"/>
            <a:ext cx="43353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E2116"/>
                </a:solidFill>
                <a:ea typeface="微软雅黑" pitchFamily="34" charset="-122"/>
                <a:sym typeface="Arial" pitchFamily="34" charset="0"/>
              </a:rPr>
              <a:t>人员配比和分配</a:t>
            </a:r>
          </a:p>
        </p:txBody>
      </p:sp>
      <p:sp>
        <p:nvSpPr>
          <p:cNvPr id="20" name="文本框 6"/>
          <p:cNvSpPr txBox="1">
            <a:spLocks noChangeArrowheads="1"/>
          </p:cNvSpPr>
          <p:nvPr/>
        </p:nvSpPr>
        <p:spPr bwMode="auto">
          <a:xfrm>
            <a:off x="1544638" y="260648"/>
            <a:ext cx="62075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ea typeface="微软雅黑" pitchFamily="34" charset="-122"/>
              </a:defRPr>
            </a:lvl1pPr>
          </a:lstStyle>
          <a:p>
            <a:r>
              <a:rPr lang="zh-CN" altLang="en-US" dirty="0"/>
              <a:t>项目预算和融资规划</a:t>
            </a:r>
          </a:p>
        </p:txBody>
      </p:sp>
      <p:graphicFrame>
        <p:nvGraphicFramePr>
          <p:cNvPr id="19" name="Group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1965087"/>
              </p:ext>
            </p:extLst>
          </p:nvPr>
        </p:nvGraphicFramePr>
        <p:xfrm>
          <a:off x="3640051" y="1845468"/>
          <a:ext cx="7812088" cy="4670426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22272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2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32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77875"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宋体" pitchFamily="2" charset="-122"/>
                          <a:cs typeface="Arial" pitchFamily="34" charset="0"/>
                          <a:sym typeface="Arial" pitchFamily="34" charset="0"/>
                        </a:rPr>
                        <a:t>岗位</a:t>
                      </a:r>
                    </a:p>
                  </a:txBody>
                  <a:tcPr marL="0" marR="0" marT="0" marB="0" anchor="ctr" horzOverflow="overflow">
                    <a:solidFill>
                      <a:srgbClr val="EF54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Arial" pitchFamily="34" charset="0"/>
                        </a:rPr>
                        <a:t>数量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宋体" pitchFamily="2" charset="-122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0" marR="0" marT="0" marB="0" anchor="ctr" horzOverflow="overflow">
                    <a:solidFill>
                      <a:srgbClr val="EF54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宋体" pitchFamily="2" charset="-122"/>
                          <a:cs typeface="Arial" pitchFamily="34" charset="0"/>
                          <a:sym typeface="Arial" pitchFamily="34" charset="0"/>
                        </a:rPr>
                        <a:t>职责</a:t>
                      </a:r>
                    </a:p>
                  </a:txBody>
                  <a:tcPr marL="0" marR="0" marT="0" marB="0" anchor="ctr" horzOverflow="overflow">
                    <a:solidFill>
                      <a:srgbClr val="EF54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9463"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  <a:cs typeface="Arial" pitchFamily="34" charset="0"/>
                          <a:sym typeface="Arial" pitchFamily="34" charset="0"/>
                        </a:rPr>
                        <a:t>营销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5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推广视频，打电话约人面试。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18000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7875"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技术面试官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宋体" pitchFamily="2" charset="-122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  <a:sym typeface="Arial" pitchFamily="34" charset="0"/>
                        </a:rPr>
                        <a:t>2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技术面试，总结人才的优劣势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18000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9463"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  <a:cs typeface="Arial" pitchFamily="34" charset="0"/>
                          <a:sym typeface="Arial" pitchFamily="34" charset="0"/>
                        </a:rPr>
                        <a:t>视频处理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  <a:cs typeface="Arial" pitchFamily="34" charset="0"/>
                          <a:sym typeface="Arial" pitchFamily="34" charset="0"/>
                        </a:rPr>
                        <a:t>2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  <a:cs typeface="Arial" pitchFamily="34" charset="0"/>
                          <a:sym typeface="Arial" pitchFamily="34" charset="0"/>
                        </a:rPr>
                        <a:t>录制、剪辑、处理和上传视频。</a:t>
                      </a:r>
                    </a:p>
                  </a:txBody>
                  <a:tcPr marL="18000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7875"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  <a:cs typeface="Arial" pitchFamily="34" charset="0"/>
                          <a:sym typeface="Arial" pitchFamily="34" charset="0"/>
                        </a:rPr>
                        <a:t>HR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  <a:cs typeface="Arial" pitchFamily="34" charset="0"/>
                          <a:sym typeface="Arial" pitchFamily="34" charset="0"/>
                        </a:rPr>
                        <a:t>总监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1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视频二次审核，专业的职业指导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18000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7875"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u="none" strike="noStrike" cap="none" normalizeH="0" baseline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合计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宋体" pitchFamily="2" charset="-122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10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pitchFamily="2" charset="-122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18000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17472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60350"/>
            <a:ext cx="1271588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43025" y="260350"/>
            <a:ext cx="73025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81138" y="463550"/>
            <a:ext cx="63500" cy="225425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14340" name="文本框 6"/>
          <p:cNvSpPr txBox="1">
            <a:spLocks noChangeArrowheads="1"/>
          </p:cNvSpPr>
          <p:nvPr/>
        </p:nvSpPr>
        <p:spPr bwMode="auto">
          <a:xfrm>
            <a:off x="1544638" y="304800"/>
            <a:ext cx="491140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itchFamily="34" charset="-122"/>
              </a:rPr>
              <a:t>职场小卧底项目合作计划书目录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造字工房悦黑体验版常规体"/>
              <a:ea typeface="造字工房悦黑体验版常规体"/>
              <a:cs typeface="造字工房悦黑体验版常规体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FB2DDE5B-936B-8F46-B32E-9AF71636C980}"/>
              </a:ext>
            </a:extLst>
          </p:cNvPr>
          <p:cNvGrpSpPr/>
          <p:nvPr/>
        </p:nvGrpSpPr>
        <p:grpSpPr>
          <a:xfrm>
            <a:off x="836613" y="1484785"/>
            <a:ext cx="10441160" cy="648071"/>
            <a:chOff x="911424" y="1268761"/>
            <a:chExt cx="10441160" cy="648071"/>
          </a:xfrm>
        </p:grpSpPr>
        <p:sp>
          <p:nvSpPr>
            <p:cNvPr id="17" name="矩形 16"/>
            <p:cNvSpPr/>
            <p:nvPr/>
          </p:nvSpPr>
          <p:spPr>
            <a:xfrm>
              <a:off x="1847032" y="1268761"/>
              <a:ext cx="9505552" cy="648071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911424" y="1268761"/>
              <a:ext cx="807974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一</a:t>
              </a:r>
              <a:endPara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4357" name="文本框 21"/>
            <p:cNvSpPr txBox="1">
              <a:spLocks noChangeArrowheads="1"/>
            </p:cNvSpPr>
            <p:nvPr/>
          </p:nvSpPr>
          <p:spPr bwMode="auto">
            <a:xfrm>
              <a:off x="1894370" y="1392741"/>
              <a:ext cx="338455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行业和市场介绍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1C0ABF08-82DD-1549-A436-3BB5398731AA}"/>
              </a:ext>
            </a:extLst>
          </p:cNvPr>
          <p:cNvGrpSpPr/>
          <p:nvPr/>
        </p:nvGrpSpPr>
        <p:grpSpPr>
          <a:xfrm>
            <a:off x="836613" y="2204865"/>
            <a:ext cx="10441160" cy="648071"/>
            <a:chOff x="911424" y="2101206"/>
            <a:chExt cx="10441160" cy="648071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34CBFF29-06A4-4744-AF38-AC7B69FC1F10}"/>
                </a:ext>
              </a:extLst>
            </p:cNvPr>
            <p:cNvSpPr/>
            <p:nvPr/>
          </p:nvSpPr>
          <p:spPr>
            <a:xfrm>
              <a:off x="1847032" y="2101206"/>
              <a:ext cx="9505552" cy="648071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F3689ED6-9CEB-3A4D-91F1-B47BF3EBA07D}"/>
                </a:ext>
              </a:extLst>
            </p:cNvPr>
            <p:cNvSpPr/>
            <p:nvPr/>
          </p:nvSpPr>
          <p:spPr>
            <a:xfrm>
              <a:off x="911424" y="2101206"/>
              <a:ext cx="807974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二</a:t>
              </a:r>
              <a:endPara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8" name="文本框 21">
              <a:extLst>
                <a:ext uri="{FF2B5EF4-FFF2-40B4-BE49-F238E27FC236}">
                  <a16:creationId xmlns:a16="http://schemas.microsoft.com/office/drawing/2014/main" id="{8C60D23B-AE50-BE43-AC29-5FB121DDA2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4370" y="2225186"/>
              <a:ext cx="338455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行业问题及痛点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51407D0D-E9F9-934A-A487-B6470D8812EE}"/>
              </a:ext>
            </a:extLst>
          </p:cNvPr>
          <p:cNvGrpSpPr/>
          <p:nvPr/>
        </p:nvGrpSpPr>
        <p:grpSpPr>
          <a:xfrm>
            <a:off x="836613" y="2924945"/>
            <a:ext cx="10441160" cy="648071"/>
            <a:chOff x="911424" y="2101206"/>
            <a:chExt cx="10441160" cy="648071"/>
          </a:xfrm>
        </p:grpSpPr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28DED974-B7C4-0C4D-B13E-E399CF203D35}"/>
                </a:ext>
              </a:extLst>
            </p:cNvPr>
            <p:cNvSpPr/>
            <p:nvPr/>
          </p:nvSpPr>
          <p:spPr>
            <a:xfrm>
              <a:off x="1847032" y="2101206"/>
              <a:ext cx="9505552" cy="648071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12F860B2-504D-DF45-9526-73528B93332F}"/>
                </a:ext>
              </a:extLst>
            </p:cNvPr>
            <p:cNvSpPr/>
            <p:nvPr/>
          </p:nvSpPr>
          <p:spPr>
            <a:xfrm>
              <a:off x="911424" y="2101206"/>
              <a:ext cx="807974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三</a:t>
              </a:r>
              <a:endPara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6" name="文本框 21">
              <a:extLst>
                <a:ext uri="{FF2B5EF4-FFF2-40B4-BE49-F238E27FC236}">
                  <a16:creationId xmlns:a16="http://schemas.microsoft.com/office/drawing/2014/main" id="{BE5DE173-9272-264B-82BA-548635DBCE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4370" y="2225186"/>
              <a:ext cx="338455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解决方案和商业模式</a:t>
              </a: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69278701-C9E5-E646-9CD3-68F02B39691B}"/>
              </a:ext>
            </a:extLst>
          </p:cNvPr>
          <p:cNvGrpSpPr/>
          <p:nvPr/>
        </p:nvGrpSpPr>
        <p:grpSpPr>
          <a:xfrm>
            <a:off x="836613" y="3645025"/>
            <a:ext cx="10441160" cy="648071"/>
            <a:chOff x="911424" y="2101206"/>
            <a:chExt cx="10441160" cy="648071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B59DD19C-B53D-3E46-B7B3-D04E69501377}"/>
                </a:ext>
              </a:extLst>
            </p:cNvPr>
            <p:cNvSpPr/>
            <p:nvPr/>
          </p:nvSpPr>
          <p:spPr>
            <a:xfrm>
              <a:off x="1847032" y="2101206"/>
              <a:ext cx="9505552" cy="648071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2904539D-8B52-0347-AA36-9D2A71079965}"/>
                </a:ext>
              </a:extLst>
            </p:cNvPr>
            <p:cNvSpPr/>
            <p:nvPr/>
          </p:nvSpPr>
          <p:spPr>
            <a:xfrm>
              <a:off x="911424" y="2101206"/>
              <a:ext cx="807974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四</a:t>
              </a:r>
              <a:endPara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50" name="文本框 21">
              <a:extLst>
                <a:ext uri="{FF2B5EF4-FFF2-40B4-BE49-F238E27FC236}">
                  <a16:creationId xmlns:a16="http://schemas.microsoft.com/office/drawing/2014/main" id="{75DF4A81-B225-8F4B-B231-BA211467AD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4370" y="2225186"/>
              <a:ext cx="338455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未来发展方向和战略路径</a:t>
              </a: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FF29C35E-1905-BF4A-9933-3CF33E34BB87}"/>
              </a:ext>
            </a:extLst>
          </p:cNvPr>
          <p:cNvGrpSpPr/>
          <p:nvPr/>
        </p:nvGrpSpPr>
        <p:grpSpPr>
          <a:xfrm>
            <a:off x="836613" y="4365105"/>
            <a:ext cx="10441160" cy="648071"/>
            <a:chOff x="911424" y="2101206"/>
            <a:chExt cx="10441160" cy="648071"/>
          </a:xfrm>
        </p:grpSpPr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6E7932DF-7778-5645-AB9A-71E8CB42B88E}"/>
                </a:ext>
              </a:extLst>
            </p:cNvPr>
            <p:cNvSpPr/>
            <p:nvPr/>
          </p:nvSpPr>
          <p:spPr>
            <a:xfrm>
              <a:off x="1847032" y="2101206"/>
              <a:ext cx="9505552" cy="648071"/>
            </a:xfrm>
            <a:prstGeom prst="rect">
              <a:avLst/>
            </a:prstGeom>
            <a:solidFill>
              <a:srgbClr val="343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4A2E743C-B3F3-1144-8F02-4E7AF0E4E315}"/>
                </a:ext>
              </a:extLst>
            </p:cNvPr>
            <p:cNvSpPr/>
            <p:nvPr/>
          </p:nvSpPr>
          <p:spPr>
            <a:xfrm>
              <a:off x="911424" y="2101206"/>
              <a:ext cx="807974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五</a:t>
              </a:r>
              <a:endPara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54" name="文本框 21">
              <a:extLst>
                <a:ext uri="{FF2B5EF4-FFF2-40B4-BE49-F238E27FC236}">
                  <a16:creationId xmlns:a16="http://schemas.microsoft.com/office/drawing/2014/main" id="{90AEC390-9C9D-ED49-B17E-7A782BE761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4370" y="2225186"/>
              <a:ext cx="338455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项目预算和融资规划</a:t>
              </a:r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22636B63-9D1D-D344-AF31-B3A5ABFE1229}"/>
              </a:ext>
            </a:extLst>
          </p:cNvPr>
          <p:cNvGrpSpPr/>
          <p:nvPr/>
        </p:nvGrpSpPr>
        <p:grpSpPr>
          <a:xfrm>
            <a:off x="836613" y="5085185"/>
            <a:ext cx="10441160" cy="648071"/>
            <a:chOff x="911424" y="2101206"/>
            <a:chExt cx="10441160" cy="648071"/>
          </a:xfrm>
        </p:grpSpPr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04379580-C7CA-154B-B44E-D328D0EC42D8}"/>
                </a:ext>
              </a:extLst>
            </p:cNvPr>
            <p:cNvSpPr/>
            <p:nvPr/>
          </p:nvSpPr>
          <p:spPr>
            <a:xfrm>
              <a:off x="1847032" y="2101206"/>
              <a:ext cx="9505552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914357D8-525B-DB4B-BEFC-0A25B3D29F8B}"/>
                </a:ext>
              </a:extLst>
            </p:cNvPr>
            <p:cNvSpPr/>
            <p:nvPr/>
          </p:nvSpPr>
          <p:spPr>
            <a:xfrm>
              <a:off x="911424" y="2101206"/>
              <a:ext cx="807974" cy="648071"/>
            </a:xfrm>
            <a:prstGeom prst="rect">
              <a:avLst/>
            </a:prstGeom>
            <a:solidFill>
              <a:srgbClr val="E65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六</a:t>
              </a:r>
              <a:endPara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62" name="文本框 21">
              <a:extLst>
                <a:ext uri="{FF2B5EF4-FFF2-40B4-BE49-F238E27FC236}">
                  <a16:creationId xmlns:a16="http://schemas.microsoft.com/office/drawing/2014/main" id="{407C8BC4-ED37-A84E-83AD-2B0F2A0CCE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4370" y="2225186"/>
              <a:ext cx="338455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ea typeface="微软雅黑" pitchFamily="34" charset="-122"/>
                </a:rPr>
                <a:t>团队介绍和联系方式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36188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95325" y="1893888"/>
            <a:ext cx="1152525" cy="1152525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16050" y="2681288"/>
            <a:ext cx="728663" cy="728662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28700" y="3373438"/>
            <a:ext cx="847725" cy="808037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39788" y="3943350"/>
            <a:ext cx="474662" cy="474663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52563" y="4198938"/>
            <a:ext cx="1152525" cy="1150937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424113" y="3546475"/>
            <a:ext cx="919162" cy="879475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1650" y="4724400"/>
            <a:ext cx="1150938" cy="1152525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pic>
        <p:nvPicPr>
          <p:cNvPr id="11" name="图片 1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8925" y="2786063"/>
            <a:ext cx="503238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图片 1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7988" y="4367213"/>
            <a:ext cx="715962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图片 16"/>
          <p:cNvPicPr>
            <a:picLocks noChangeAspect="1"/>
          </p:cNvPicPr>
          <p:nvPr/>
        </p:nvPicPr>
        <p:blipFill>
          <a:blip r:embed="rId4">
            <a:grayscl/>
            <a:biLevel thresh="50000"/>
          </a:blip>
          <a:srcRect/>
          <a:stretch>
            <a:fillRect/>
          </a:stretch>
        </p:blipFill>
        <p:spPr bwMode="auto">
          <a:xfrm>
            <a:off x="814388" y="5014913"/>
            <a:ext cx="600075" cy="60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直接连接符 14"/>
          <p:cNvCxnSpPr/>
          <p:nvPr/>
        </p:nvCxnSpPr>
        <p:spPr>
          <a:xfrm>
            <a:off x="3546349" y="1310090"/>
            <a:ext cx="7416824" cy="0"/>
          </a:xfrm>
          <a:prstGeom prst="line">
            <a:avLst/>
          </a:prstGeom>
          <a:ln w="19050">
            <a:solidFill>
              <a:srgbClr val="E6534B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0" y="260350"/>
            <a:ext cx="1271588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343025" y="260350"/>
            <a:ext cx="73025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481138" y="463550"/>
            <a:ext cx="63500" cy="225425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24" name="文本框 6"/>
          <p:cNvSpPr txBox="1">
            <a:spLocks noChangeArrowheads="1"/>
          </p:cNvSpPr>
          <p:nvPr/>
        </p:nvSpPr>
        <p:spPr bwMode="auto">
          <a:xfrm>
            <a:off x="3503712" y="908720"/>
            <a:ext cx="43353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E2116"/>
                </a:solidFill>
                <a:ea typeface="微软雅黑" pitchFamily="34" charset="-122"/>
                <a:sym typeface="Arial" pitchFamily="34" charset="0"/>
              </a:rPr>
              <a:t>管理团队（一）</a:t>
            </a:r>
            <a:endParaRPr lang="zh-CN" altLang="en-US" dirty="0">
              <a:solidFill>
                <a:srgbClr val="FBA319"/>
              </a:solidFill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" name="文本框 6"/>
          <p:cNvSpPr txBox="1">
            <a:spLocks noChangeArrowheads="1"/>
          </p:cNvSpPr>
          <p:nvPr/>
        </p:nvSpPr>
        <p:spPr bwMode="auto">
          <a:xfrm>
            <a:off x="1544638" y="260648"/>
            <a:ext cx="43353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管理团队和公司概况</a:t>
            </a:r>
          </a:p>
        </p:txBody>
      </p:sp>
      <p:sp>
        <p:nvSpPr>
          <p:cNvPr id="19" name="AutoShape 8"/>
          <p:cNvSpPr>
            <a:spLocks noChangeArrowheads="1"/>
          </p:cNvSpPr>
          <p:nvPr/>
        </p:nvSpPr>
        <p:spPr bwMode="auto">
          <a:xfrm>
            <a:off x="5204555" y="6021287"/>
            <a:ext cx="1827549" cy="540000"/>
          </a:xfrm>
          <a:prstGeom prst="homePlate">
            <a:avLst>
              <a:gd name="adj" fmla="val 56384"/>
            </a:avLst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lt1"/>
                </a:solidFill>
                <a:latin typeface="+mn-lt"/>
                <a:ea typeface="造字工房悦黑体验版常规体" pitchFamily="50" charset="-122"/>
              </a:rPr>
              <a:t>喜好、专业</a:t>
            </a:r>
          </a:p>
        </p:txBody>
      </p:sp>
      <p:sp>
        <p:nvSpPr>
          <p:cNvPr id="21" name="AutoShape 9"/>
          <p:cNvSpPr>
            <a:spLocks noChangeArrowheads="1"/>
          </p:cNvSpPr>
          <p:nvPr/>
        </p:nvSpPr>
        <p:spPr bwMode="auto">
          <a:xfrm>
            <a:off x="8207071" y="6021287"/>
            <a:ext cx="1705354" cy="540000"/>
          </a:xfrm>
          <a:prstGeom prst="chevron">
            <a:avLst>
              <a:gd name="adj" fmla="val 54704"/>
            </a:avLst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lt1"/>
                </a:solidFill>
                <a:latin typeface="+mn-lt"/>
                <a:ea typeface="造字工房悦黑体验版常规体" pitchFamily="50" charset="-122"/>
              </a:rPr>
              <a:t>共事多年</a:t>
            </a:r>
          </a:p>
        </p:txBody>
      </p:sp>
      <p:sp>
        <p:nvSpPr>
          <p:cNvPr id="22" name="AutoShape 10"/>
          <p:cNvSpPr>
            <a:spLocks noChangeArrowheads="1"/>
          </p:cNvSpPr>
          <p:nvPr/>
        </p:nvSpPr>
        <p:spPr bwMode="auto">
          <a:xfrm>
            <a:off x="9647230" y="6021287"/>
            <a:ext cx="1705354" cy="540000"/>
          </a:xfrm>
          <a:prstGeom prst="chevron">
            <a:avLst>
              <a:gd name="adj" fmla="val 54704"/>
            </a:avLst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lt1"/>
                </a:solidFill>
                <a:latin typeface="+mn-lt"/>
                <a:ea typeface="造字工房悦黑体验版常规体" pitchFamily="50" charset="-122"/>
              </a:rPr>
              <a:t>互补协同</a:t>
            </a:r>
          </a:p>
        </p:txBody>
      </p:sp>
      <p:sp>
        <p:nvSpPr>
          <p:cNvPr id="23" name="AutoShape 10"/>
          <p:cNvSpPr>
            <a:spLocks noChangeArrowheads="1"/>
          </p:cNvSpPr>
          <p:nvPr/>
        </p:nvSpPr>
        <p:spPr bwMode="auto">
          <a:xfrm>
            <a:off x="6766911" y="6021287"/>
            <a:ext cx="1705354" cy="540000"/>
          </a:xfrm>
          <a:prstGeom prst="chevron">
            <a:avLst>
              <a:gd name="adj" fmla="val 54704"/>
            </a:avLst>
          </a:prstGeom>
          <a:solidFill>
            <a:srgbClr val="E6534B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lt1"/>
                </a:solidFill>
                <a:latin typeface="+mn-lt"/>
                <a:ea typeface="造字工房悦黑体验版常规体" pitchFamily="50" charset="-122"/>
              </a:rPr>
              <a:t>相知多年</a:t>
            </a:r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3613852" y="1412776"/>
            <a:ext cx="8098772" cy="4576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造字工房悦黑体验版常规体" pitchFamily="50" charset="-122"/>
                <a:cs typeface="造字工房悦黑体验版常规体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造字工房悦黑体验版常规体" pitchFamily="50" charset="-122"/>
                <a:cs typeface="造字工房悦黑体验版常规体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造字工房悦黑体验版常规体" pitchFamily="50" charset="-122"/>
                <a:cs typeface="造字工房悦黑体验版常规体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造字工房悦黑体验版常规体" pitchFamily="50" charset="-122"/>
                <a:cs typeface="造字工房悦黑体验版常规体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造字工房悦黑体验版常规体" pitchFamily="50" charset="-122"/>
                <a:cs typeface="造字工房悦黑体验版常规体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FontTx/>
              <a:buNone/>
            </a:pPr>
            <a:r>
              <a:rPr lang="en-US" sz="1800" dirty="0">
                <a:latin typeface="宋体" pitchFamily="2" charset="-122"/>
                <a:ea typeface="宋体" pitchFamily="2" charset="-122"/>
              </a:rPr>
              <a:t>1</a:t>
            </a:r>
            <a:r>
              <a:rPr lang="zh-CN" altLang="en-US" sz="1800" dirty="0">
                <a:latin typeface="宋体" pitchFamily="2" charset="-122"/>
                <a:ea typeface="宋体" pitchFamily="2" charset="-122"/>
              </a:rPr>
              <a:t>、钱学超，</a:t>
            </a:r>
            <a:r>
              <a:rPr lang="en-US" altLang="zh-CN" sz="1800" dirty="0">
                <a:latin typeface="宋体" pitchFamily="2" charset="-122"/>
                <a:ea typeface="宋体" pitchFamily="2" charset="-122"/>
              </a:rPr>
              <a:t>81</a:t>
            </a:r>
            <a:r>
              <a:rPr lang="zh-CN" altLang="en-US" sz="1800" dirty="0">
                <a:latin typeface="宋体" pitchFamily="2" charset="-122"/>
                <a:ea typeface="宋体" pitchFamily="2" charset="-122"/>
              </a:rPr>
              <a:t>年，创始人，CEO</a:t>
            </a:r>
            <a:endParaRPr lang="en-US" sz="1800" dirty="0">
              <a:latin typeface="宋体" pitchFamily="2" charset="-122"/>
              <a:ea typeface="宋体" pitchFamily="2" charset="-122"/>
            </a:endParaRPr>
          </a:p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1400" dirty="0">
                <a:latin typeface="宋体" pitchFamily="2" charset="-122"/>
                <a:ea typeface="宋体" pitchFamily="2" charset="-122"/>
              </a:rPr>
              <a:t>	</a:t>
            </a:r>
            <a:r>
              <a:rPr lang="zh-CN" altLang="en-US" sz="1400" dirty="0">
                <a:latin typeface="宋体" pitchFamily="2" charset="-122"/>
                <a:ea typeface="宋体" pitchFamily="2" charset="-122"/>
              </a:rPr>
              <a:t>经历： </a:t>
            </a:r>
            <a:r>
              <a:rPr lang="en-US" altLang="zh-CN" sz="1400" dirty="0">
                <a:latin typeface="宋体" pitchFamily="2" charset="-122"/>
                <a:ea typeface="宋体" pitchFamily="2" charset="-122"/>
              </a:rPr>
              <a:t>1.</a:t>
            </a:r>
            <a:r>
              <a:rPr lang="zh-CN" altLang="en-US" sz="1400" dirty="0">
                <a:latin typeface="宋体" pitchFamily="2" charset="-122"/>
                <a:ea typeface="宋体" pitchFamily="2" charset="-122"/>
              </a:rPr>
              <a:t> 三星数据系统部门经理、三星集团内部讲师</a:t>
            </a:r>
            <a:endParaRPr lang="en-US" altLang="zh-CN" sz="1400" dirty="0">
              <a:latin typeface="宋体" pitchFamily="2" charset="-122"/>
              <a:ea typeface="宋体" pitchFamily="2" charset="-122"/>
            </a:endParaRPr>
          </a:p>
          <a:p>
            <a:pPr marL="0" indent="0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en-US" altLang="zh-CN" sz="1400" dirty="0">
                <a:latin typeface="宋体" pitchFamily="2" charset="-122"/>
                <a:ea typeface="宋体" pitchFamily="2" charset="-122"/>
              </a:rPr>
              <a:t>	</a:t>
            </a:r>
            <a:r>
              <a:rPr lang="zh-CN" altLang="zh-CN" sz="1400" dirty="0">
                <a:latin typeface="宋体" pitchFamily="2" charset="-122"/>
                <a:ea typeface="宋体" pitchFamily="2" charset="-122"/>
              </a:rPr>
              <a:t> </a:t>
            </a:r>
            <a:r>
              <a:rPr lang="zh-CN" altLang="en-US" sz="1400" dirty="0">
                <a:latin typeface="宋体" pitchFamily="2" charset="-122"/>
                <a:ea typeface="宋体" pitchFamily="2" charset="-122"/>
              </a:rPr>
              <a:t>      </a:t>
            </a:r>
            <a:r>
              <a:rPr lang="en-US" altLang="zh-CN" sz="1400" dirty="0">
                <a:latin typeface="宋体" pitchFamily="2" charset="-122"/>
                <a:ea typeface="宋体" pitchFamily="2" charset="-122"/>
              </a:rPr>
              <a:t>2.</a:t>
            </a:r>
            <a:r>
              <a:rPr lang="zh-CN" altLang="en-US" sz="1400" dirty="0">
                <a:latin typeface="宋体" pitchFamily="2" charset="-122"/>
                <a:ea typeface="宋体" pitchFamily="2" charset="-122"/>
              </a:rPr>
              <a:t> 北京索浪计算机有限公司项目经理</a:t>
            </a:r>
            <a:endParaRPr lang="en-US" altLang="zh-CN" sz="1400" dirty="0">
              <a:latin typeface="宋体" pitchFamily="2" charset="-122"/>
              <a:ea typeface="宋体" pitchFamily="2" charset="-122"/>
            </a:endParaRPr>
          </a:p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1400" dirty="0">
                <a:latin typeface="宋体" pitchFamily="2" charset="-122"/>
                <a:ea typeface="宋体" pitchFamily="2" charset="-122"/>
              </a:rPr>
              <a:t>	</a:t>
            </a:r>
            <a:r>
              <a:rPr lang="zh-CN" altLang="en-US" sz="1400" dirty="0">
                <a:latin typeface="宋体" pitchFamily="2" charset="-122"/>
                <a:ea typeface="宋体" pitchFamily="2" charset="-122"/>
              </a:rPr>
              <a:t>学历： 北方工业大学计算机科学与技术专业  学士</a:t>
            </a:r>
          </a:p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1400" dirty="0">
                <a:latin typeface="宋体" pitchFamily="2" charset="-122"/>
                <a:ea typeface="宋体" pitchFamily="2" charset="-122"/>
              </a:rPr>
              <a:t>	</a:t>
            </a:r>
            <a:r>
              <a:rPr lang="zh-CN" altLang="en-US" sz="1400" dirty="0">
                <a:latin typeface="宋体" pitchFamily="2" charset="-122"/>
                <a:ea typeface="宋体" pitchFamily="2" charset="-122"/>
              </a:rPr>
              <a:t>资历： 北京兰贝科技有限公司创始人</a:t>
            </a:r>
            <a:r>
              <a:rPr lang="en-US" altLang="zh-CN" sz="1400" dirty="0">
                <a:latin typeface="宋体" pitchFamily="2" charset="-122"/>
                <a:ea typeface="宋体" pitchFamily="2" charset="-122"/>
              </a:rPr>
              <a:t>CEO</a:t>
            </a:r>
            <a:r>
              <a:rPr lang="zh-CN" altLang="en-US" sz="1400" dirty="0">
                <a:latin typeface="宋体" pitchFamily="2" charset="-122"/>
                <a:ea typeface="宋体" pitchFamily="2" charset="-122"/>
              </a:rPr>
              <a:t>，北京艾拍宝商贸有限公司创始人，</a:t>
            </a:r>
            <a:endParaRPr lang="en-US" altLang="zh-CN" sz="1400" dirty="0">
              <a:latin typeface="宋体" pitchFamily="2" charset="-122"/>
              <a:ea typeface="宋体" pitchFamily="2" charset="-122"/>
            </a:endParaRPr>
          </a:p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latin typeface="宋体" pitchFamily="2" charset="-122"/>
                <a:ea typeface="宋体" pitchFamily="2" charset="-122"/>
              </a:rPr>
              <a:t>                 易多新捷汽车租赁平台负责人，中央电大出版社网络课程平台项目负责人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en-US" altLang="zh-CN" sz="1800" dirty="0">
                <a:latin typeface="宋体" pitchFamily="2" charset="-122"/>
                <a:ea typeface="宋体" pitchFamily="2" charset="-122"/>
              </a:rPr>
              <a:t>2</a:t>
            </a:r>
            <a:r>
              <a:rPr lang="zh-CN" altLang="en-US" sz="1800" dirty="0">
                <a:latin typeface="宋体" pitchFamily="2" charset="-122"/>
                <a:ea typeface="宋体" pitchFamily="2" charset="-122"/>
              </a:rPr>
              <a:t>、卞东猛，</a:t>
            </a:r>
            <a:r>
              <a:rPr lang="en-US" altLang="zh-CN" sz="1800" dirty="0">
                <a:latin typeface="宋体" pitchFamily="2" charset="-122"/>
                <a:ea typeface="宋体" pitchFamily="2" charset="-122"/>
              </a:rPr>
              <a:t>82</a:t>
            </a:r>
            <a:r>
              <a:rPr lang="zh-CN" altLang="en-US" sz="1800" dirty="0">
                <a:latin typeface="宋体" pitchFamily="2" charset="-122"/>
                <a:ea typeface="宋体" pitchFamily="2" charset="-122"/>
              </a:rPr>
              <a:t>年，联合创始人，营运总监</a:t>
            </a:r>
            <a:endParaRPr lang="en-US" altLang="zh-CN" sz="1800" dirty="0">
              <a:latin typeface="宋体" pitchFamily="2" charset="-122"/>
              <a:ea typeface="宋体" pitchFamily="2" charset="-122"/>
            </a:endParaRPr>
          </a:p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1400" dirty="0">
                <a:latin typeface="宋体" pitchFamily="2" charset="-122"/>
                <a:ea typeface="宋体" pitchFamily="2" charset="-122"/>
              </a:rPr>
              <a:t>	</a:t>
            </a:r>
            <a:r>
              <a:rPr lang="zh-CN" altLang="en-US" sz="1400" dirty="0">
                <a:latin typeface="宋体" pitchFamily="2" charset="-122"/>
                <a:ea typeface="宋体" pitchFamily="2" charset="-122"/>
              </a:rPr>
              <a:t>经历：</a:t>
            </a:r>
            <a:r>
              <a:rPr lang="en-US" altLang="zh-CN" sz="1400" dirty="0">
                <a:latin typeface="宋体" pitchFamily="2" charset="-122"/>
                <a:ea typeface="宋体" pitchFamily="2" charset="-122"/>
              </a:rPr>
              <a:t>1.</a:t>
            </a:r>
            <a:r>
              <a:rPr lang="zh-CN" altLang="en-US" sz="1400" dirty="0">
                <a:latin typeface="宋体" pitchFamily="2" charset="-122"/>
                <a:ea typeface="宋体" pitchFamily="2" charset="-122"/>
              </a:rPr>
              <a:t>北京索浪计算机有限公司部门经理</a:t>
            </a:r>
            <a:endParaRPr lang="en-US" altLang="zh-CN" sz="1400" dirty="0">
              <a:latin typeface="宋体" pitchFamily="2" charset="-122"/>
              <a:ea typeface="宋体" pitchFamily="2" charset="-122"/>
            </a:endParaRPr>
          </a:p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1400" dirty="0">
                <a:latin typeface="宋体" pitchFamily="2" charset="-122"/>
                <a:ea typeface="宋体" pitchFamily="2" charset="-122"/>
              </a:rPr>
              <a:t>	</a:t>
            </a:r>
            <a:r>
              <a:rPr lang="zh-CN" altLang="en-US" sz="1400" dirty="0">
                <a:latin typeface="宋体" pitchFamily="2" charset="-122"/>
                <a:ea typeface="宋体" pitchFamily="2" charset="-122"/>
              </a:rPr>
              <a:t>学历：北京航空航天大学计算机科学与技术专业 学士</a:t>
            </a:r>
          </a:p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1400" dirty="0">
                <a:latin typeface="宋体" pitchFamily="2" charset="-122"/>
                <a:ea typeface="宋体" pitchFamily="2" charset="-122"/>
              </a:rPr>
              <a:t>	</a:t>
            </a:r>
            <a:r>
              <a:rPr lang="zh-CN" altLang="en-US" sz="1400" dirty="0">
                <a:latin typeface="宋体" pitchFamily="2" charset="-122"/>
                <a:ea typeface="宋体" pitchFamily="2" charset="-122"/>
              </a:rPr>
              <a:t>资历：兰贝科技联合创始人，易多新捷汽车租赁平台项目总监，金典集团红树林酒店</a:t>
            </a:r>
            <a:r>
              <a:rPr lang="en-US" altLang="zh-CN" sz="1400" dirty="0">
                <a:latin typeface="宋体" pitchFamily="2" charset="-122"/>
                <a:ea typeface="宋体" pitchFamily="2" charset="-122"/>
              </a:rPr>
              <a:t>OA</a:t>
            </a:r>
            <a:r>
              <a:rPr lang="zh-CN" altLang="en-US" sz="1400" dirty="0">
                <a:latin typeface="宋体" pitchFamily="2" charset="-122"/>
                <a:ea typeface="宋体" pitchFamily="2" charset="-122"/>
              </a:rPr>
              <a:t>系统咨询师</a:t>
            </a:r>
            <a:endParaRPr lang="en-US" altLang="zh-CN" sz="1400" dirty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20000"/>
              </a:lnSpc>
              <a:buNone/>
            </a:pPr>
            <a:r>
              <a:rPr lang="en-US" altLang="zh-CN" sz="1800" dirty="0">
                <a:latin typeface="宋体" pitchFamily="2" charset="-122"/>
                <a:ea typeface="宋体" pitchFamily="2" charset="-122"/>
              </a:rPr>
              <a:t>3</a:t>
            </a:r>
            <a:r>
              <a:rPr lang="zh-CN" altLang="en-US" sz="1800" dirty="0">
                <a:latin typeface="宋体" pitchFamily="2" charset="-122"/>
                <a:ea typeface="宋体" pitchFamily="2" charset="-122"/>
              </a:rPr>
              <a:t>、赵强，</a:t>
            </a:r>
            <a:r>
              <a:rPr lang="en-US" altLang="zh-CN" sz="1800" dirty="0">
                <a:latin typeface="宋体" pitchFamily="2" charset="-122"/>
                <a:ea typeface="宋体" pitchFamily="2" charset="-122"/>
              </a:rPr>
              <a:t>81</a:t>
            </a:r>
            <a:r>
              <a:rPr lang="zh-CN" altLang="en-US" sz="1800" dirty="0">
                <a:latin typeface="宋体" pitchFamily="2" charset="-122"/>
                <a:ea typeface="宋体" pitchFamily="2" charset="-122"/>
              </a:rPr>
              <a:t>年，联合创始人，技术总监</a:t>
            </a:r>
            <a:endParaRPr lang="en-US" altLang="zh-CN" sz="1800" dirty="0">
              <a:latin typeface="宋体" pitchFamily="2" charset="-122"/>
              <a:ea typeface="宋体" pitchFamily="2" charset="-122"/>
            </a:endParaRPr>
          </a:p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1400" dirty="0">
                <a:latin typeface="宋体" pitchFamily="2" charset="-122"/>
                <a:ea typeface="宋体" pitchFamily="2" charset="-122"/>
              </a:rPr>
              <a:t>	</a:t>
            </a:r>
            <a:r>
              <a:rPr lang="zh-CN" altLang="en-US" sz="1400" dirty="0">
                <a:latin typeface="宋体" pitchFamily="2" charset="-122"/>
                <a:ea typeface="宋体" pitchFamily="2" charset="-122"/>
              </a:rPr>
              <a:t>经历： </a:t>
            </a:r>
            <a:r>
              <a:rPr lang="en-US" altLang="zh-CN" sz="1400" dirty="0">
                <a:latin typeface="宋体" pitchFamily="2" charset="-122"/>
                <a:ea typeface="宋体" pitchFamily="2" charset="-122"/>
              </a:rPr>
              <a:t>1.</a:t>
            </a:r>
            <a:r>
              <a:rPr lang="zh-CN" altLang="en-US" sz="1400" dirty="0">
                <a:latin typeface="宋体" pitchFamily="2" charset="-122"/>
                <a:ea typeface="宋体" pitchFamily="2" charset="-122"/>
              </a:rPr>
              <a:t> 三星数据系统部门经理</a:t>
            </a:r>
            <a:endParaRPr lang="en-US" altLang="zh-CN" sz="1400" dirty="0">
              <a:latin typeface="宋体" pitchFamily="2" charset="-122"/>
              <a:ea typeface="宋体" pitchFamily="2" charset="-122"/>
            </a:endParaRPr>
          </a:p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1400" dirty="0">
                <a:latin typeface="宋体" pitchFamily="2" charset="-122"/>
                <a:ea typeface="宋体" pitchFamily="2" charset="-122"/>
              </a:rPr>
              <a:t>	</a:t>
            </a:r>
            <a:r>
              <a:rPr lang="zh-CN" altLang="zh-CN" sz="1400" dirty="0">
                <a:latin typeface="宋体" pitchFamily="2" charset="-122"/>
                <a:ea typeface="宋体" pitchFamily="2" charset="-122"/>
              </a:rPr>
              <a:t> </a:t>
            </a:r>
            <a:r>
              <a:rPr lang="zh-CN" altLang="en-US" sz="1400" dirty="0">
                <a:latin typeface="宋体" pitchFamily="2" charset="-122"/>
                <a:ea typeface="宋体" pitchFamily="2" charset="-122"/>
              </a:rPr>
              <a:t>      </a:t>
            </a:r>
            <a:r>
              <a:rPr lang="en-US" altLang="zh-CN" sz="1400" dirty="0">
                <a:latin typeface="宋体" pitchFamily="2" charset="-122"/>
                <a:ea typeface="宋体" pitchFamily="2" charset="-122"/>
              </a:rPr>
              <a:t>2.</a:t>
            </a:r>
            <a:r>
              <a:rPr lang="zh-CN" altLang="en-US" sz="1400" dirty="0">
                <a:latin typeface="宋体" pitchFamily="2" charset="-122"/>
                <a:ea typeface="宋体" pitchFamily="2" charset="-122"/>
              </a:rPr>
              <a:t> 东软国际高级工程师</a:t>
            </a:r>
            <a:endParaRPr lang="en-US" altLang="zh-CN" sz="1400" dirty="0">
              <a:latin typeface="宋体" pitchFamily="2" charset="-122"/>
              <a:ea typeface="宋体" pitchFamily="2" charset="-122"/>
            </a:endParaRPr>
          </a:p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1400" dirty="0">
                <a:latin typeface="宋体" pitchFamily="2" charset="-122"/>
                <a:ea typeface="宋体" pitchFamily="2" charset="-122"/>
              </a:rPr>
              <a:t>	</a:t>
            </a:r>
            <a:r>
              <a:rPr lang="zh-CN" altLang="en-US" sz="1400" dirty="0">
                <a:latin typeface="宋体" pitchFamily="2" charset="-122"/>
                <a:ea typeface="宋体" pitchFamily="2" charset="-122"/>
              </a:rPr>
              <a:t>学历： 哈尔滨工业大学计算机科学与技术专业  学士</a:t>
            </a:r>
          </a:p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1400" dirty="0">
                <a:latin typeface="宋体" pitchFamily="2" charset="-122"/>
                <a:ea typeface="宋体" pitchFamily="2" charset="-122"/>
              </a:rPr>
              <a:t>	</a:t>
            </a:r>
            <a:r>
              <a:rPr lang="zh-CN" altLang="en-US" sz="1400" dirty="0">
                <a:latin typeface="宋体" pitchFamily="2" charset="-122"/>
                <a:ea typeface="宋体" pitchFamily="2" charset="-122"/>
              </a:rPr>
              <a:t>资历： 科研电商供应室技术总监，北京艾拍宝商贸有限公司联合创始人，</a:t>
            </a:r>
            <a:endParaRPr lang="en-US" altLang="zh-CN" sz="1400" dirty="0">
              <a:latin typeface="宋体" pitchFamily="2" charset="-122"/>
              <a:ea typeface="宋体" pitchFamily="2" charset="-122"/>
            </a:endParaRPr>
          </a:p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1400" dirty="0">
                <a:latin typeface="宋体" pitchFamily="2" charset="-122"/>
                <a:ea typeface="宋体" pitchFamily="2" charset="-122"/>
              </a:rPr>
              <a:t>	</a:t>
            </a:r>
            <a:r>
              <a:rPr lang="zh-CN" altLang="en-US" sz="1400" dirty="0">
                <a:latin typeface="宋体" pitchFamily="2" charset="-122"/>
                <a:ea typeface="宋体" pitchFamily="2" charset="-122"/>
              </a:rPr>
              <a:t>       易多新捷汽车租赁平台技术负责人，中央电大出版社网络课程平台技术负责人</a:t>
            </a:r>
          </a:p>
          <a:p>
            <a:pPr>
              <a:lnSpc>
                <a:spcPct val="120000"/>
              </a:lnSpc>
              <a:buNone/>
            </a:pPr>
            <a:endParaRPr lang="zh-CN" altLang="en-US" sz="1800" dirty="0"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316749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95325" y="1893888"/>
            <a:ext cx="1152525" cy="1152525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16050" y="2681288"/>
            <a:ext cx="728663" cy="728662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28700" y="3373438"/>
            <a:ext cx="847725" cy="808037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39788" y="3943350"/>
            <a:ext cx="474662" cy="474663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52563" y="4198938"/>
            <a:ext cx="1152525" cy="1150937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424113" y="3546475"/>
            <a:ext cx="919162" cy="879475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1650" y="4724400"/>
            <a:ext cx="1150938" cy="1152525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pic>
        <p:nvPicPr>
          <p:cNvPr id="11" name="图片 1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8925" y="2786063"/>
            <a:ext cx="503238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图片 1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7988" y="4367213"/>
            <a:ext cx="715962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图片 16"/>
          <p:cNvPicPr>
            <a:picLocks noChangeAspect="1"/>
          </p:cNvPicPr>
          <p:nvPr/>
        </p:nvPicPr>
        <p:blipFill>
          <a:blip r:embed="rId4">
            <a:grayscl/>
            <a:biLevel thresh="50000"/>
          </a:blip>
          <a:srcRect/>
          <a:stretch>
            <a:fillRect/>
          </a:stretch>
        </p:blipFill>
        <p:spPr bwMode="auto">
          <a:xfrm>
            <a:off x="814388" y="5014913"/>
            <a:ext cx="600075" cy="60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直接连接符 14"/>
          <p:cNvCxnSpPr/>
          <p:nvPr/>
        </p:nvCxnSpPr>
        <p:spPr>
          <a:xfrm>
            <a:off x="3837683" y="1340768"/>
            <a:ext cx="7416824" cy="0"/>
          </a:xfrm>
          <a:prstGeom prst="line">
            <a:avLst/>
          </a:prstGeom>
          <a:ln w="19050">
            <a:solidFill>
              <a:srgbClr val="E6534B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0" y="260350"/>
            <a:ext cx="1271588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343025" y="260350"/>
            <a:ext cx="73025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481138" y="463550"/>
            <a:ext cx="63500" cy="225425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24" name="文本框 6"/>
          <p:cNvSpPr txBox="1">
            <a:spLocks noChangeArrowheads="1"/>
          </p:cNvSpPr>
          <p:nvPr/>
        </p:nvSpPr>
        <p:spPr bwMode="auto">
          <a:xfrm>
            <a:off x="3795046" y="939398"/>
            <a:ext cx="43353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E2116"/>
                </a:solidFill>
                <a:ea typeface="微软雅黑" pitchFamily="34" charset="-122"/>
                <a:sym typeface="Arial" pitchFamily="34" charset="0"/>
              </a:rPr>
              <a:t>组织架构</a:t>
            </a:r>
            <a:endParaRPr lang="zh-CN" altLang="en-US" dirty="0">
              <a:ea typeface="微软雅黑" pitchFamily="34" charset="-122"/>
            </a:endParaRPr>
          </a:p>
        </p:txBody>
      </p:sp>
      <p:sp>
        <p:nvSpPr>
          <p:cNvPr id="20" name="文本框 6"/>
          <p:cNvSpPr txBox="1">
            <a:spLocks noChangeArrowheads="1"/>
          </p:cNvSpPr>
          <p:nvPr/>
        </p:nvSpPr>
        <p:spPr bwMode="auto">
          <a:xfrm>
            <a:off x="1544638" y="260648"/>
            <a:ext cx="43353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管理团队和公司概况</a:t>
            </a:r>
          </a:p>
        </p:txBody>
      </p:sp>
      <p:sp>
        <p:nvSpPr>
          <p:cNvPr id="56" name="矩形 55"/>
          <p:cNvSpPr/>
          <p:nvPr/>
        </p:nvSpPr>
        <p:spPr bwMode="auto">
          <a:xfrm>
            <a:off x="7392111" y="1988825"/>
            <a:ext cx="72005" cy="1656115"/>
          </a:xfrm>
          <a:prstGeom prst="rect">
            <a:avLst/>
          </a:prstGeom>
          <a:solidFill>
            <a:srgbClr val="8CE3F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57" name="矩形 56"/>
          <p:cNvSpPr/>
          <p:nvPr/>
        </p:nvSpPr>
        <p:spPr bwMode="auto">
          <a:xfrm>
            <a:off x="4439906" y="3644940"/>
            <a:ext cx="72005" cy="1080075"/>
          </a:xfrm>
          <a:prstGeom prst="rect">
            <a:avLst/>
          </a:prstGeom>
          <a:solidFill>
            <a:srgbClr val="8CE3F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58" name="矩形 57"/>
          <p:cNvSpPr/>
          <p:nvPr/>
        </p:nvSpPr>
        <p:spPr bwMode="auto">
          <a:xfrm>
            <a:off x="6384041" y="3644940"/>
            <a:ext cx="72005" cy="1080075"/>
          </a:xfrm>
          <a:prstGeom prst="rect">
            <a:avLst/>
          </a:prstGeom>
          <a:solidFill>
            <a:srgbClr val="8CE3F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59" name="矩形 58"/>
          <p:cNvSpPr/>
          <p:nvPr/>
        </p:nvSpPr>
        <p:spPr bwMode="auto">
          <a:xfrm>
            <a:off x="8400181" y="3716945"/>
            <a:ext cx="72005" cy="1080075"/>
          </a:xfrm>
          <a:prstGeom prst="rect">
            <a:avLst/>
          </a:prstGeom>
          <a:solidFill>
            <a:srgbClr val="8CE3F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60" name="矩形 59"/>
          <p:cNvSpPr/>
          <p:nvPr/>
        </p:nvSpPr>
        <p:spPr bwMode="auto">
          <a:xfrm>
            <a:off x="10488326" y="3644940"/>
            <a:ext cx="72005" cy="1080075"/>
          </a:xfrm>
          <a:prstGeom prst="rect">
            <a:avLst/>
          </a:prstGeom>
          <a:solidFill>
            <a:srgbClr val="8CE3F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61" name="矩形 60"/>
          <p:cNvSpPr/>
          <p:nvPr/>
        </p:nvSpPr>
        <p:spPr bwMode="auto">
          <a:xfrm>
            <a:off x="4439906" y="3644940"/>
            <a:ext cx="6120425" cy="72005"/>
          </a:xfrm>
          <a:prstGeom prst="rect">
            <a:avLst/>
          </a:prstGeom>
          <a:solidFill>
            <a:srgbClr val="8CE3F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62" name="圆角矩形 29"/>
          <p:cNvSpPr>
            <a:spLocks noChangeArrowheads="1"/>
          </p:cNvSpPr>
          <p:nvPr/>
        </p:nvSpPr>
        <p:spPr bwMode="auto">
          <a:xfrm>
            <a:off x="6621222" y="1899661"/>
            <a:ext cx="1656115" cy="393700"/>
          </a:xfrm>
          <a:prstGeom prst="roundRect">
            <a:avLst>
              <a:gd name="adj" fmla="val 16667"/>
            </a:avLst>
          </a:prstGeom>
          <a:solidFill>
            <a:srgbClr val="EF544D"/>
          </a:solidFill>
          <a:ln w="25400" cmpd="sng">
            <a:solidFill>
              <a:srgbClr val="E6534B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cs typeface="Arial" pitchFamily="34" charset="0"/>
              </a:rPr>
              <a:t>董事会</a:t>
            </a:r>
          </a:p>
        </p:txBody>
      </p:sp>
      <p:sp>
        <p:nvSpPr>
          <p:cNvPr id="63" name="圆角矩形 29"/>
          <p:cNvSpPr>
            <a:spLocks noChangeArrowheads="1"/>
          </p:cNvSpPr>
          <p:nvPr/>
        </p:nvSpPr>
        <p:spPr bwMode="auto">
          <a:xfrm>
            <a:off x="6621222" y="2786063"/>
            <a:ext cx="1656115" cy="393700"/>
          </a:xfrm>
          <a:prstGeom prst="roundRect">
            <a:avLst>
              <a:gd name="adj" fmla="val 16667"/>
            </a:avLst>
          </a:prstGeom>
          <a:solidFill>
            <a:srgbClr val="EF544D"/>
          </a:solidFill>
          <a:ln w="25400" cmpd="sng">
            <a:solidFill>
              <a:srgbClr val="E6534B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cs typeface="Arial" pitchFamily="34" charset="0"/>
              </a:rPr>
              <a:t>总经理：钱学超</a:t>
            </a:r>
          </a:p>
        </p:txBody>
      </p:sp>
      <p:sp>
        <p:nvSpPr>
          <p:cNvPr id="65" name="圆角矩形 13"/>
          <p:cNvSpPr>
            <a:spLocks noChangeArrowheads="1"/>
          </p:cNvSpPr>
          <p:nvPr/>
        </p:nvSpPr>
        <p:spPr bwMode="auto">
          <a:xfrm>
            <a:off x="7608126" y="4004965"/>
            <a:ext cx="1728120" cy="388937"/>
          </a:xfrm>
          <a:prstGeom prst="roundRect">
            <a:avLst>
              <a:gd name="adj" fmla="val 16667"/>
            </a:avLst>
          </a:prstGeom>
          <a:solidFill>
            <a:srgbClr val="EF544D"/>
          </a:solidFill>
          <a:ln w="25400" cmpd="sng">
            <a:solidFill>
              <a:srgbClr val="E6534B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cs typeface="Arial" pitchFamily="34" charset="0"/>
              </a:rPr>
              <a:t>人力总监</a:t>
            </a:r>
            <a:r>
              <a:rPr lang="en-US" altLang="zh-CN" sz="1400" dirty="0">
                <a:solidFill>
                  <a:schemeClr val="bg1"/>
                </a:solidFill>
                <a:cs typeface="Arial" pitchFamily="34" charset="0"/>
              </a:rPr>
              <a:t>:</a:t>
            </a:r>
            <a:r>
              <a:rPr lang="zh-CN" altLang="en-US" sz="1400" dirty="0">
                <a:solidFill>
                  <a:schemeClr val="bg1"/>
                </a:solidFill>
                <a:cs typeface="Arial" pitchFamily="34" charset="0"/>
              </a:rPr>
              <a:t>卞东猛</a:t>
            </a:r>
          </a:p>
        </p:txBody>
      </p:sp>
      <p:sp>
        <p:nvSpPr>
          <p:cNvPr id="66" name="圆角矩形 14"/>
          <p:cNvSpPr>
            <a:spLocks noChangeArrowheads="1"/>
          </p:cNvSpPr>
          <p:nvPr/>
        </p:nvSpPr>
        <p:spPr bwMode="auto">
          <a:xfrm>
            <a:off x="9624266" y="4004965"/>
            <a:ext cx="1872130" cy="388937"/>
          </a:xfrm>
          <a:prstGeom prst="roundRect">
            <a:avLst>
              <a:gd name="adj" fmla="val 16667"/>
            </a:avLst>
          </a:prstGeom>
          <a:solidFill>
            <a:srgbClr val="EF544D"/>
          </a:solidFill>
          <a:ln w="25400" cmpd="sng">
            <a:solidFill>
              <a:srgbClr val="E6534B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cs typeface="Arial" pitchFamily="34" charset="0"/>
              </a:rPr>
              <a:t>营销总监</a:t>
            </a:r>
            <a:r>
              <a:rPr lang="en-US" altLang="zh-CN" sz="1400" dirty="0">
                <a:solidFill>
                  <a:schemeClr val="bg1"/>
                </a:solidFill>
                <a:cs typeface="Arial" pitchFamily="34" charset="0"/>
              </a:rPr>
              <a:t>:</a:t>
            </a:r>
            <a:r>
              <a:rPr lang="zh-CN" altLang="en-US" sz="1400" dirty="0">
                <a:solidFill>
                  <a:schemeClr val="bg1"/>
                </a:solidFill>
                <a:cs typeface="Arial" pitchFamily="34" charset="0"/>
              </a:rPr>
              <a:t>卞东猛</a:t>
            </a:r>
          </a:p>
        </p:txBody>
      </p:sp>
      <p:sp>
        <p:nvSpPr>
          <p:cNvPr id="67" name="圆角矩形 36"/>
          <p:cNvSpPr>
            <a:spLocks noChangeArrowheads="1"/>
          </p:cNvSpPr>
          <p:nvPr/>
        </p:nvSpPr>
        <p:spPr bwMode="auto">
          <a:xfrm>
            <a:off x="3647851" y="4004965"/>
            <a:ext cx="1584110" cy="390525"/>
          </a:xfrm>
          <a:prstGeom prst="roundRect">
            <a:avLst>
              <a:gd name="adj" fmla="val 16667"/>
            </a:avLst>
          </a:prstGeom>
          <a:solidFill>
            <a:srgbClr val="EF544D"/>
          </a:solidFill>
          <a:ln w="25400" cmpd="sng">
            <a:solidFill>
              <a:srgbClr val="E6534B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cs typeface="Arial" pitchFamily="34" charset="0"/>
              </a:rPr>
              <a:t>产品总监</a:t>
            </a:r>
            <a:r>
              <a:rPr lang="en-US" altLang="zh-CN" sz="1400" dirty="0">
                <a:solidFill>
                  <a:schemeClr val="bg1"/>
                </a:solidFill>
                <a:cs typeface="Arial" pitchFamily="34" charset="0"/>
              </a:rPr>
              <a:t>:</a:t>
            </a:r>
            <a:r>
              <a:rPr lang="zh-CN" altLang="en-US" sz="1400" dirty="0">
                <a:solidFill>
                  <a:schemeClr val="bg1"/>
                </a:solidFill>
                <a:cs typeface="Arial" pitchFamily="34" charset="0"/>
              </a:rPr>
              <a:t>钱学超</a:t>
            </a:r>
          </a:p>
        </p:txBody>
      </p:sp>
      <p:sp>
        <p:nvSpPr>
          <p:cNvPr id="68" name="圆角矩形 37"/>
          <p:cNvSpPr>
            <a:spLocks noChangeArrowheads="1"/>
          </p:cNvSpPr>
          <p:nvPr/>
        </p:nvSpPr>
        <p:spPr bwMode="auto">
          <a:xfrm>
            <a:off x="5663990" y="4004965"/>
            <a:ext cx="1512105" cy="400050"/>
          </a:xfrm>
          <a:prstGeom prst="roundRect">
            <a:avLst>
              <a:gd name="adj" fmla="val 16667"/>
            </a:avLst>
          </a:prstGeom>
          <a:solidFill>
            <a:srgbClr val="EF544D"/>
          </a:solidFill>
          <a:ln w="25400" cmpd="sng">
            <a:solidFill>
              <a:srgbClr val="E6534B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cs typeface="Arial" pitchFamily="34" charset="0"/>
              </a:rPr>
              <a:t>技术总监：赵强</a:t>
            </a:r>
          </a:p>
        </p:txBody>
      </p:sp>
      <p:grpSp>
        <p:nvGrpSpPr>
          <p:cNvPr id="69" name="组 68"/>
          <p:cNvGrpSpPr/>
          <p:nvPr/>
        </p:nvGrpSpPr>
        <p:grpSpPr>
          <a:xfrm>
            <a:off x="5822272" y="4725015"/>
            <a:ext cx="1209814" cy="1728120"/>
            <a:chOff x="1907815" y="4653085"/>
            <a:chExt cx="1209814" cy="1728120"/>
          </a:xfrm>
        </p:grpSpPr>
        <p:sp>
          <p:nvSpPr>
            <p:cNvPr id="70" name="圆角矩形 10"/>
            <p:cNvSpPr>
              <a:spLocks noChangeArrowheads="1"/>
            </p:cNvSpPr>
            <p:nvPr/>
          </p:nvSpPr>
          <p:spPr bwMode="auto">
            <a:xfrm>
              <a:off x="1907815" y="4653085"/>
              <a:ext cx="396000" cy="1728120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 w="25400" cmpd="sng">
              <a:solidFill>
                <a:srgbClr val="F59D1B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zh-CN" altLang="en-US" sz="1400" dirty="0">
                  <a:cs typeface="Arial" pitchFamily="34" charset="0"/>
                </a:rPr>
                <a:t>产品研发</a:t>
              </a:r>
            </a:p>
          </p:txBody>
        </p:sp>
        <p:sp>
          <p:nvSpPr>
            <p:cNvPr id="71" name="圆角矩形 11"/>
            <p:cNvSpPr>
              <a:spLocks noChangeArrowheads="1"/>
            </p:cNvSpPr>
            <p:nvPr/>
          </p:nvSpPr>
          <p:spPr bwMode="auto">
            <a:xfrm>
              <a:off x="2310765" y="4653085"/>
              <a:ext cx="396000" cy="1728120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 w="25400" cmpd="sng">
              <a:solidFill>
                <a:srgbClr val="F59D1B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zh-CN" altLang="en-US" sz="1400" dirty="0">
                  <a:cs typeface="Arial" pitchFamily="34" charset="0"/>
                </a:rPr>
                <a:t>面试培训</a:t>
              </a:r>
            </a:p>
          </p:txBody>
        </p:sp>
        <p:sp>
          <p:nvSpPr>
            <p:cNvPr id="72" name="圆角矩形 12"/>
            <p:cNvSpPr>
              <a:spLocks noChangeArrowheads="1"/>
            </p:cNvSpPr>
            <p:nvPr/>
          </p:nvSpPr>
          <p:spPr bwMode="auto">
            <a:xfrm>
              <a:off x="2721629" y="4653085"/>
              <a:ext cx="396000" cy="1728120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 w="25400" cmpd="sng">
              <a:solidFill>
                <a:srgbClr val="F59D1B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zh-CN" altLang="en-US" sz="1400" dirty="0">
                  <a:cs typeface="Arial" pitchFamily="34" charset="0"/>
                </a:rPr>
                <a:t>视频处理</a:t>
              </a:r>
            </a:p>
          </p:txBody>
        </p:sp>
      </p:grpSp>
      <p:grpSp>
        <p:nvGrpSpPr>
          <p:cNvPr id="73" name="组合 15"/>
          <p:cNvGrpSpPr>
            <a:grpSpLocks/>
          </p:cNvGrpSpPr>
          <p:nvPr/>
        </p:nvGrpSpPr>
        <p:grpSpPr bwMode="auto">
          <a:xfrm>
            <a:off x="3863866" y="4725015"/>
            <a:ext cx="1228725" cy="1730375"/>
            <a:chOff x="0" y="0"/>
            <a:chExt cx="1229585" cy="1729247"/>
          </a:xfrm>
        </p:grpSpPr>
        <p:sp>
          <p:nvSpPr>
            <p:cNvPr id="74" name="圆角矩形 16"/>
            <p:cNvSpPr>
              <a:spLocks noChangeArrowheads="1"/>
            </p:cNvSpPr>
            <p:nvPr/>
          </p:nvSpPr>
          <p:spPr bwMode="auto">
            <a:xfrm>
              <a:off x="0" y="0"/>
              <a:ext cx="409862" cy="1724488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 w="25400" cmpd="sng">
              <a:solidFill>
                <a:srgbClr val="F59D1B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zh-CN" altLang="en-US" sz="1400" dirty="0">
                  <a:cs typeface="Arial" pitchFamily="34" charset="0"/>
                </a:rPr>
                <a:t>产品策划</a:t>
              </a:r>
            </a:p>
          </p:txBody>
        </p:sp>
        <p:sp>
          <p:nvSpPr>
            <p:cNvPr id="75" name="圆角矩形 17"/>
            <p:cNvSpPr>
              <a:spLocks noChangeArrowheads="1"/>
            </p:cNvSpPr>
            <p:nvPr/>
          </p:nvSpPr>
          <p:spPr bwMode="auto">
            <a:xfrm>
              <a:off x="416216" y="4760"/>
              <a:ext cx="408273" cy="1724487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 w="25400" cmpd="sng">
              <a:solidFill>
                <a:srgbClr val="F59D1B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zh-CN" altLang="en-US" sz="1400">
                  <a:cs typeface="Arial" pitchFamily="34" charset="0"/>
                </a:rPr>
                <a:t>产品设计</a:t>
              </a:r>
            </a:p>
          </p:txBody>
        </p:sp>
        <p:sp>
          <p:nvSpPr>
            <p:cNvPr id="76" name="圆角矩形 18"/>
            <p:cNvSpPr>
              <a:spLocks noChangeArrowheads="1"/>
            </p:cNvSpPr>
            <p:nvPr/>
          </p:nvSpPr>
          <p:spPr bwMode="auto">
            <a:xfrm>
              <a:off x="819723" y="4760"/>
              <a:ext cx="409862" cy="1724487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 w="25400" cmpd="sng">
              <a:solidFill>
                <a:srgbClr val="F59D1B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zh-CN" altLang="en-US" sz="1400" dirty="0">
                  <a:cs typeface="Arial" pitchFamily="34" charset="0"/>
                </a:rPr>
                <a:t>战略规划</a:t>
              </a:r>
            </a:p>
          </p:txBody>
        </p:sp>
      </p:grpSp>
      <p:grpSp>
        <p:nvGrpSpPr>
          <p:cNvPr id="77" name="组 76"/>
          <p:cNvGrpSpPr/>
          <p:nvPr/>
        </p:nvGrpSpPr>
        <p:grpSpPr>
          <a:xfrm>
            <a:off x="9768276" y="4725015"/>
            <a:ext cx="1239837" cy="1749425"/>
            <a:chOff x="6608763" y="4652963"/>
            <a:chExt cx="1239837" cy="1749425"/>
          </a:xfrm>
        </p:grpSpPr>
        <p:sp>
          <p:nvSpPr>
            <p:cNvPr id="78" name="圆角矩形 23"/>
            <p:cNvSpPr>
              <a:spLocks noChangeArrowheads="1"/>
            </p:cNvSpPr>
            <p:nvPr/>
          </p:nvSpPr>
          <p:spPr bwMode="auto">
            <a:xfrm>
              <a:off x="6608763" y="4652963"/>
              <a:ext cx="411162" cy="1749425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 w="25400" cmpd="sng">
              <a:solidFill>
                <a:srgbClr val="F59D1B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zh-CN" altLang="en-US" sz="1400" dirty="0">
                  <a:cs typeface="Arial" pitchFamily="34" charset="0"/>
                </a:rPr>
                <a:t>市场营销</a:t>
              </a:r>
            </a:p>
          </p:txBody>
        </p:sp>
        <p:sp>
          <p:nvSpPr>
            <p:cNvPr id="79" name="圆角矩形 24"/>
            <p:cNvSpPr>
              <a:spLocks noChangeArrowheads="1"/>
            </p:cNvSpPr>
            <p:nvPr/>
          </p:nvSpPr>
          <p:spPr bwMode="auto">
            <a:xfrm>
              <a:off x="7023100" y="4652963"/>
              <a:ext cx="411163" cy="1749425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 w="25400" cmpd="sng">
              <a:solidFill>
                <a:srgbClr val="F59D1B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zh-CN" altLang="en-US" sz="1400" dirty="0">
                  <a:cs typeface="Arial" pitchFamily="34" charset="0"/>
                </a:rPr>
                <a:t>商务合作</a:t>
              </a:r>
            </a:p>
          </p:txBody>
        </p:sp>
        <p:sp>
          <p:nvSpPr>
            <p:cNvPr id="80" name="圆角矩形 25"/>
            <p:cNvSpPr>
              <a:spLocks noChangeArrowheads="1"/>
            </p:cNvSpPr>
            <p:nvPr/>
          </p:nvSpPr>
          <p:spPr bwMode="auto">
            <a:xfrm>
              <a:off x="7437438" y="4652963"/>
              <a:ext cx="411162" cy="1749425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 w="25400" cmpd="sng">
              <a:solidFill>
                <a:srgbClr val="F59D1B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zh-CN" altLang="en-US" sz="1400" dirty="0">
                  <a:cs typeface="Arial" pitchFamily="34" charset="0"/>
                </a:rPr>
                <a:t>客户服务</a:t>
              </a:r>
            </a:p>
          </p:txBody>
        </p:sp>
      </p:grpSp>
      <p:grpSp>
        <p:nvGrpSpPr>
          <p:cNvPr id="2" name="组 1"/>
          <p:cNvGrpSpPr/>
          <p:nvPr/>
        </p:nvGrpSpPr>
        <p:grpSpPr>
          <a:xfrm>
            <a:off x="7834765" y="4725145"/>
            <a:ext cx="1213563" cy="1727990"/>
            <a:chOff x="8050678" y="4725145"/>
            <a:chExt cx="1213563" cy="1727990"/>
          </a:xfrm>
        </p:grpSpPr>
        <p:sp>
          <p:nvSpPr>
            <p:cNvPr id="82" name="圆角矩形 19"/>
            <p:cNvSpPr>
              <a:spLocks noChangeArrowheads="1"/>
            </p:cNvSpPr>
            <p:nvPr/>
          </p:nvSpPr>
          <p:spPr bwMode="auto">
            <a:xfrm>
              <a:off x="8050678" y="4725145"/>
              <a:ext cx="396000" cy="1727990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 w="25400" cmpd="sng">
              <a:solidFill>
                <a:srgbClr val="F59D1B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zh-CN" altLang="en-US" sz="1400" dirty="0">
                  <a:cs typeface="Arial" pitchFamily="34" charset="0"/>
                </a:rPr>
                <a:t>人事</a:t>
              </a:r>
            </a:p>
          </p:txBody>
        </p:sp>
        <p:sp>
          <p:nvSpPr>
            <p:cNvPr id="83" name="圆角矩形 20"/>
            <p:cNvSpPr>
              <a:spLocks noChangeArrowheads="1"/>
            </p:cNvSpPr>
            <p:nvPr/>
          </p:nvSpPr>
          <p:spPr bwMode="auto">
            <a:xfrm>
              <a:off x="8458666" y="4725145"/>
              <a:ext cx="396000" cy="1727990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 w="25400" cmpd="sng">
              <a:solidFill>
                <a:srgbClr val="F59D1B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zh-CN" altLang="en-US" sz="1400" dirty="0">
                  <a:cs typeface="Arial" pitchFamily="34" charset="0"/>
                </a:rPr>
                <a:t>行政</a:t>
              </a:r>
            </a:p>
          </p:txBody>
        </p:sp>
        <p:sp>
          <p:nvSpPr>
            <p:cNvPr id="84" name="圆角矩形 21"/>
            <p:cNvSpPr>
              <a:spLocks noChangeArrowheads="1"/>
            </p:cNvSpPr>
            <p:nvPr/>
          </p:nvSpPr>
          <p:spPr bwMode="auto">
            <a:xfrm>
              <a:off x="8868241" y="4725145"/>
              <a:ext cx="396000" cy="1727990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 w="25400" cmpd="sng">
              <a:solidFill>
                <a:srgbClr val="F59D1B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zh-CN" altLang="en-US" sz="1400" dirty="0">
                  <a:cs typeface="Arial" pitchFamily="34" charset="0"/>
                </a:rPr>
                <a:t>后勤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11492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95325" y="1893888"/>
            <a:ext cx="1152525" cy="1152525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16050" y="2681288"/>
            <a:ext cx="728663" cy="728662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28700" y="3373438"/>
            <a:ext cx="847725" cy="808037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39788" y="3943350"/>
            <a:ext cx="474662" cy="474663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52563" y="4198938"/>
            <a:ext cx="1152525" cy="1150937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424113" y="3546475"/>
            <a:ext cx="919162" cy="879475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1650" y="4724400"/>
            <a:ext cx="1150938" cy="1152525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pic>
        <p:nvPicPr>
          <p:cNvPr id="11" name="图片 1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8925" y="2786063"/>
            <a:ext cx="503238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图片 1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7988" y="4367213"/>
            <a:ext cx="715962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图片 16"/>
          <p:cNvPicPr>
            <a:picLocks noChangeAspect="1"/>
          </p:cNvPicPr>
          <p:nvPr/>
        </p:nvPicPr>
        <p:blipFill>
          <a:blip r:embed="rId4">
            <a:grayscl/>
            <a:biLevel thresh="50000"/>
          </a:blip>
          <a:srcRect/>
          <a:stretch>
            <a:fillRect/>
          </a:stretch>
        </p:blipFill>
        <p:spPr bwMode="auto">
          <a:xfrm>
            <a:off x="814388" y="5014913"/>
            <a:ext cx="600075" cy="60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文本框 54"/>
          <p:cNvSpPr txBox="1">
            <a:spLocks noChangeArrowheads="1"/>
          </p:cNvSpPr>
          <p:nvPr/>
        </p:nvSpPr>
        <p:spPr bwMode="auto">
          <a:xfrm>
            <a:off x="3763169" y="1792769"/>
            <a:ext cx="7707361" cy="4600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60000"/>
              </a:lnSpc>
            </a:pPr>
            <a:r>
              <a:rPr lang="zh-CN" altLang="en-US" dirty="0">
                <a:latin typeface="+mn-ea"/>
                <a:ea typeface="+mn-ea"/>
              </a:rPr>
              <a:t>北京兰贝科技有限公司 创始人 </a:t>
            </a:r>
            <a:endParaRPr lang="en-US" altLang="zh-CN" dirty="0">
              <a:latin typeface="+mn-ea"/>
              <a:ea typeface="+mn-ea"/>
            </a:endParaRPr>
          </a:p>
          <a:p>
            <a:pPr eaLnBrk="1" hangingPunct="1">
              <a:lnSpc>
                <a:spcPct val="160000"/>
              </a:lnSpc>
            </a:pPr>
            <a:r>
              <a:rPr lang="zh-CN" altLang="en-US" dirty="0">
                <a:latin typeface="+mn-ea"/>
                <a:ea typeface="+mn-ea"/>
              </a:rPr>
              <a:t>北京新招儿信息咨询有限公司 联合创始人  </a:t>
            </a:r>
            <a:br>
              <a:rPr lang="en-US" altLang="zh-CN" dirty="0">
                <a:latin typeface="+mn-ea"/>
                <a:ea typeface="+mn-ea"/>
              </a:rPr>
            </a:br>
            <a:r>
              <a:rPr lang="zh-CN" altLang="en-US" dirty="0">
                <a:latin typeface="+mn-ea"/>
                <a:ea typeface="+mn-ea"/>
              </a:rPr>
              <a:t>职场小卧底  项目发起人  </a:t>
            </a:r>
            <a:endParaRPr lang="en-US" altLang="zh-CN" dirty="0">
              <a:latin typeface="+mn-ea"/>
              <a:ea typeface="+mn-ea"/>
            </a:endParaRPr>
          </a:p>
          <a:p>
            <a:pPr eaLnBrk="1" hangingPunct="1">
              <a:lnSpc>
                <a:spcPct val="160000"/>
              </a:lnSpc>
            </a:pPr>
            <a:r>
              <a:rPr lang="en-US" altLang="zh-CN" dirty="0">
                <a:latin typeface="+mn-ea"/>
                <a:ea typeface="+mn-ea"/>
              </a:rPr>
              <a:t>		</a:t>
            </a:r>
            <a:r>
              <a:rPr lang="zh-CN" altLang="en-US" sz="2400" dirty="0">
                <a:latin typeface="+mn-ea"/>
                <a:ea typeface="+mn-ea"/>
              </a:rPr>
              <a:t>钱学超</a:t>
            </a:r>
            <a:endParaRPr lang="en-US" altLang="zh-CN" sz="2400" dirty="0">
              <a:latin typeface="+mn-ea"/>
              <a:ea typeface="+mn-ea"/>
            </a:endParaRPr>
          </a:p>
          <a:p>
            <a:pPr eaLnBrk="1" hangingPunct="1">
              <a:lnSpc>
                <a:spcPct val="160000"/>
              </a:lnSpc>
            </a:pPr>
            <a:r>
              <a:rPr lang="zh-CN" altLang="en-US" dirty="0">
                <a:latin typeface="+mn-ea"/>
                <a:ea typeface="+mn-ea"/>
              </a:rPr>
              <a:t>手机</a:t>
            </a:r>
            <a:r>
              <a:rPr lang="en-US" altLang="zh-CN" dirty="0">
                <a:latin typeface="+mn-ea"/>
                <a:ea typeface="+mn-ea"/>
              </a:rPr>
              <a:t>&amp;</a:t>
            </a:r>
            <a:r>
              <a:rPr lang="zh-CN" altLang="en-US" dirty="0">
                <a:latin typeface="+mn-ea"/>
                <a:ea typeface="+mn-ea"/>
              </a:rPr>
              <a:t>微信：</a:t>
            </a:r>
            <a:r>
              <a:rPr lang="zh-CN" altLang="zh-CN" dirty="0">
                <a:latin typeface="+mn-ea"/>
                <a:ea typeface="+mn-ea"/>
              </a:rPr>
              <a:t>1</a:t>
            </a:r>
            <a:r>
              <a:rPr lang="en-US" altLang="zh-CN" dirty="0">
                <a:latin typeface="+mn-ea"/>
                <a:ea typeface="+mn-ea"/>
              </a:rPr>
              <a:t>3810481141</a:t>
            </a:r>
          </a:p>
          <a:p>
            <a:pPr eaLnBrk="1" hangingPunct="1">
              <a:lnSpc>
                <a:spcPct val="160000"/>
              </a:lnSpc>
            </a:pPr>
            <a:r>
              <a:rPr lang="zh-CN" altLang="en-US" dirty="0">
                <a:latin typeface="+mn-ea"/>
                <a:ea typeface="+mn-ea"/>
              </a:rPr>
              <a:t>电子邮箱：</a:t>
            </a:r>
            <a:r>
              <a:rPr lang="en-US" altLang="zh-CN" dirty="0">
                <a:latin typeface="+mn-ea"/>
                <a:ea typeface="+mn-ea"/>
                <a:hlinkClick r:id="rId5"/>
              </a:rPr>
              <a:t>qianxuechao@lanbeikeji.com</a:t>
            </a:r>
            <a:endParaRPr lang="en-US" altLang="zh-CN" dirty="0">
              <a:latin typeface="+mn-ea"/>
              <a:ea typeface="+mn-ea"/>
            </a:endParaRPr>
          </a:p>
          <a:p>
            <a:pPr eaLnBrk="1" hangingPunct="1">
              <a:lnSpc>
                <a:spcPct val="160000"/>
              </a:lnSpc>
            </a:pPr>
            <a:r>
              <a:rPr lang="zh-CN" altLang="en-US" dirty="0">
                <a:latin typeface="+mn-ea"/>
                <a:ea typeface="+mn-ea"/>
              </a:rPr>
              <a:t>公司网址：</a:t>
            </a:r>
            <a:r>
              <a:rPr lang="en-US" altLang="zh-CN" dirty="0">
                <a:latin typeface="+mn-ea"/>
                <a:ea typeface="+mn-ea"/>
                <a:hlinkClick r:id="rId6"/>
              </a:rPr>
              <a:t>http://www.lanbeikeji.com</a:t>
            </a:r>
            <a:endParaRPr lang="en-US" altLang="zh-CN" dirty="0">
              <a:latin typeface="+mn-ea"/>
              <a:ea typeface="+mn-ea"/>
            </a:endParaRPr>
          </a:p>
          <a:p>
            <a:pPr eaLnBrk="1" hangingPunct="1">
              <a:lnSpc>
                <a:spcPct val="160000"/>
              </a:lnSpc>
            </a:pPr>
            <a:r>
              <a:rPr lang="zh-CN" altLang="en-US" dirty="0">
                <a:latin typeface="+mn-ea"/>
                <a:ea typeface="+mn-ea"/>
              </a:rPr>
              <a:t>公司网站：</a:t>
            </a:r>
            <a:r>
              <a:rPr lang="en-US" altLang="zh-CN" dirty="0">
                <a:latin typeface="+mn-ea"/>
                <a:ea typeface="+mn-ea"/>
                <a:hlinkClick r:id="rId7"/>
              </a:rPr>
              <a:t>http://www.xinzhaor.com</a:t>
            </a:r>
            <a:endParaRPr lang="en-US" altLang="zh-CN" dirty="0">
              <a:latin typeface="+mn-ea"/>
              <a:ea typeface="+mn-ea"/>
            </a:endParaRPr>
          </a:p>
          <a:p>
            <a:pPr eaLnBrk="1" hangingPunct="1">
              <a:lnSpc>
                <a:spcPct val="160000"/>
              </a:lnSpc>
            </a:pPr>
            <a:r>
              <a:rPr lang="zh-CN" altLang="en-US" dirty="0">
                <a:latin typeface="+mn-ea"/>
                <a:ea typeface="+mn-ea"/>
              </a:rPr>
              <a:t>非常欢迎来公司视察</a:t>
            </a:r>
            <a:endParaRPr lang="en-US" altLang="zh-CN" dirty="0">
              <a:latin typeface="+mn-ea"/>
              <a:ea typeface="+mn-ea"/>
            </a:endParaRPr>
          </a:p>
          <a:p>
            <a:pPr eaLnBrk="1" hangingPunct="1">
              <a:lnSpc>
                <a:spcPct val="160000"/>
              </a:lnSpc>
            </a:pPr>
            <a:r>
              <a:rPr lang="zh-CN" altLang="en-US" dirty="0">
                <a:latin typeface="+mn-ea"/>
                <a:ea typeface="+mn-ea"/>
              </a:rPr>
              <a:t>公司地址：北京市西直门外大街</a:t>
            </a:r>
            <a:r>
              <a:rPr lang="en-US" altLang="zh-CN" dirty="0">
                <a:latin typeface="+mn-ea"/>
                <a:ea typeface="+mn-ea"/>
              </a:rPr>
              <a:t>18</a:t>
            </a:r>
            <a:r>
              <a:rPr lang="zh-CN" altLang="en-US" dirty="0">
                <a:latin typeface="+mn-ea"/>
                <a:ea typeface="+mn-ea"/>
              </a:rPr>
              <a:t>号金贸大厦</a:t>
            </a:r>
            <a:r>
              <a:rPr lang="en-US" altLang="zh-CN" dirty="0">
                <a:latin typeface="+mn-ea"/>
                <a:ea typeface="+mn-ea"/>
              </a:rPr>
              <a:t>A</a:t>
            </a:r>
            <a:r>
              <a:rPr lang="zh-CN" altLang="en-US" dirty="0">
                <a:latin typeface="+mn-ea"/>
                <a:ea typeface="+mn-ea"/>
              </a:rPr>
              <a:t>座</a:t>
            </a:r>
            <a:r>
              <a:rPr lang="en-US" altLang="zh-CN" dirty="0">
                <a:latin typeface="+mn-ea"/>
                <a:ea typeface="+mn-ea"/>
              </a:rPr>
              <a:t>820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3837683" y="1628056"/>
            <a:ext cx="7416824" cy="0"/>
          </a:xfrm>
          <a:prstGeom prst="line">
            <a:avLst/>
          </a:prstGeom>
          <a:ln w="19050">
            <a:solidFill>
              <a:srgbClr val="E6534B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0" y="260350"/>
            <a:ext cx="1271588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343025" y="260350"/>
            <a:ext cx="73025" cy="431800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481138" y="463550"/>
            <a:ext cx="63500" cy="225425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24" name="文本框 6"/>
          <p:cNvSpPr txBox="1">
            <a:spLocks noChangeArrowheads="1"/>
          </p:cNvSpPr>
          <p:nvPr/>
        </p:nvSpPr>
        <p:spPr bwMode="auto">
          <a:xfrm>
            <a:off x="3795046" y="1226686"/>
            <a:ext cx="43353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E2116"/>
                </a:solidFill>
                <a:ea typeface="微软雅黑" pitchFamily="34" charset="-122"/>
                <a:sym typeface="Arial" pitchFamily="34" charset="0"/>
              </a:rPr>
              <a:t>负责人联系方式</a:t>
            </a:r>
          </a:p>
        </p:txBody>
      </p:sp>
      <p:sp>
        <p:nvSpPr>
          <p:cNvPr id="20" name="文本框 6"/>
          <p:cNvSpPr txBox="1">
            <a:spLocks noChangeArrowheads="1"/>
          </p:cNvSpPr>
          <p:nvPr/>
        </p:nvSpPr>
        <p:spPr bwMode="auto">
          <a:xfrm>
            <a:off x="1544638" y="260648"/>
            <a:ext cx="62075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联系方式</a:t>
            </a:r>
          </a:p>
        </p:txBody>
      </p:sp>
    </p:spTree>
    <p:extLst>
      <p:ext uri="{BB962C8B-B14F-4D97-AF65-F5344CB8AC3E}">
        <p14:creationId xmlns:p14="http://schemas.microsoft.com/office/powerpoint/2010/main" val="16598427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/>
          <p:nvPr/>
        </p:nvSpPr>
        <p:spPr>
          <a:xfrm>
            <a:off x="0" y="2918757"/>
            <a:ext cx="10272464" cy="935038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/>
          </a:p>
        </p:txBody>
      </p:sp>
      <p:sp>
        <p:nvSpPr>
          <p:cNvPr id="7" name="Rectangle 44"/>
          <p:cNvSpPr/>
          <p:nvPr/>
        </p:nvSpPr>
        <p:spPr>
          <a:xfrm>
            <a:off x="10416480" y="2923520"/>
            <a:ext cx="1016000" cy="936625"/>
          </a:xfrm>
          <a:prstGeom prst="rect">
            <a:avLst/>
          </a:prstGeom>
          <a:solidFill>
            <a:srgbClr val="E65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/>
          </a:p>
        </p:txBody>
      </p:sp>
      <p:sp>
        <p:nvSpPr>
          <p:cNvPr id="17" name="TextBox 7"/>
          <p:cNvSpPr txBox="1"/>
          <p:nvPr/>
        </p:nvSpPr>
        <p:spPr>
          <a:xfrm>
            <a:off x="3256632" y="2908898"/>
            <a:ext cx="3343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Calibri" pitchFamily="34" charset="0"/>
              </a:rPr>
              <a:t>谢谢</a:t>
            </a:r>
            <a:r>
              <a:rPr lang="en-US" altLang="zh-CN" sz="54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Calibri" pitchFamily="34" charset="0"/>
              </a:rPr>
              <a:t>!</a:t>
            </a:r>
            <a:endParaRPr lang="en-US" sz="54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Calibri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新浪微博：@注龙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61045</TotalTime>
  <Words>1840</Words>
  <Application>Microsoft Macintosh PowerPoint</Application>
  <PresentationFormat>宽屏</PresentationFormat>
  <Paragraphs>404</Paragraphs>
  <Slides>30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9" baseType="lpstr">
      <vt:lpstr>等线</vt:lpstr>
      <vt:lpstr>宋体</vt:lpstr>
      <vt:lpstr>Microsoft YaHei</vt:lpstr>
      <vt:lpstr>Microsoft YaHei</vt:lpstr>
      <vt:lpstr>造字工房悦黑体验版常规体</vt:lpstr>
      <vt:lpstr>Arial</vt:lpstr>
      <vt:lpstr>Calibri</vt:lpstr>
      <vt:lpstr>Impact</vt:lpstr>
      <vt:lpstr>新浪微博：@注龙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Peter-冯</dc:creator>
  <cp:lastModifiedBy>Microsoft Office User</cp:lastModifiedBy>
  <cp:revision>656</cp:revision>
  <dcterms:created xsi:type="dcterms:W3CDTF">2013-10-08T09:05:39Z</dcterms:created>
  <dcterms:modified xsi:type="dcterms:W3CDTF">2019-03-30T09:49:41Z</dcterms:modified>
</cp:coreProperties>
</file>